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1" r:id="rId3"/>
    <p:sldId id="257" r:id="rId4"/>
    <p:sldId id="258" r:id="rId5"/>
    <p:sldId id="262" r:id="rId6"/>
    <p:sldId id="263" r:id="rId7"/>
    <p:sldId id="264" r:id="rId8"/>
    <p:sldId id="265" r:id="rId9"/>
    <p:sldId id="266" r:id="rId10"/>
    <p:sldId id="259" r:id="rId11"/>
    <p:sldId id="260"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FF33CC"/>
    <a:srgbClr val="9900FF"/>
    <a:srgbClr val="3366FF"/>
    <a:srgbClr val="0000FF"/>
    <a:srgbClr val="FFFF99"/>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24" autoAdjust="0"/>
    <p:restoredTop sz="94708" autoAdjust="0"/>
  </p:normalViewPr>
  <p:slideViewPr>
    <p:cSldViewPr>
      <p:cViewPr>
        <p:scale>
          <a:sx n="75" d="100"/>
          <a:sy n="75" d="100"/>
        </p:scale>
        <p:origin x="-1104"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B6D219-214D-43C9-9B85-18DB28E6A9E8}" type="datetimeFigureOut">
              <a:rPr lang="en-US" smtClean="0"/>
              <a:pPr/>
              <a:t>10/21/2012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6B63F2-B948-4AF0-8925-CDDF2D3537E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4A7D81-1C9B-4FB7-8895-1D8EA5ACAF50}" type="datetimeFigureOut">
              <a:rPr lang="en-US" smtClean="0"/>
              <a:pPr/>
              <a:t>10/21/2012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6A017-1D97-4BBE-83A2-F9CB6A631A1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4A7D81-1C9B-4FB7-8895-1D8EA5ACAF50}" type="datetimeFigureOut">
              <a:rPr lang="en-US" smtClean="0"/>
              <a:pPr/>
              <a:t>10/21/2012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6A017-1D97-4BBE-83A2-F9CB6A631A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4A7D81-1C9B-4FB7-8895-1D8EA5ACAF50}" type="datetimeFigureOut">
              <a:rPr lang="en-US" smtClean="0"/>
              <a:pPr/>
              <a:t>10/21/2012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6A017-1D97-4BBE-83A2-F9CB6A631A1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4A7D81-1C9B-4FB7-8895-1D8EA5ACAF50}" type="datetimeFigureOut">
              <a:rPr lang="en-US" smtClean="0"/>
              <a:pPr/>
              <a:t>10/21/2012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6A017-1D97-4BBE-83A2-F9CB6A631A1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4A7D81-1C9B-4FB7-8895-1D8EA5ACAF50}" type="datetimeFigureOut">
              <a:rPr lang="en-US" smtClean="0"/>
              <a:pPr/>
              <a:t>10/21/2012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6A017-1D97-4BBE-83A2-F9CB6A631A1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4A7D81-1C9B-4FB7-8895-1D8EA5ACAF50}" type="datetimeFigureOut">
              <a:rPr lang="en-US" smtClean="0"/>
              <a:pPr/>
              <a:t>10/21/2012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86A017-1D97-4BBE-83A2-F9CB6A631A1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4A7D81-1C9B-4FB7-8895-1D8EA5ACAF50}" type="datetimeFigureOut">
              <a:rPr lang="en-US" smtClean="0"/>
              <a:pPr/>
              <a:t>10/21/2012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86A017-1D97-4BBE-83A2-F9CB6A631A1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4A7D81-1C9B-4FB7-8895-1D8EA5ACAF50}" type="datetimeFigureOut">
              <a:rPr lang="en-US" smtClean="0"/>
              <a:pPr/>
              <a:t>10/21/2012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86A017-1D97-4BBE-83A2-F9CB6A631A1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7D81-1C9B-4FB7-8895-1D8EA5ACAF50}" type="datetimeFigureOut">
              <a:rPr lang="en-US" smtClean="0"/>
              <a:pPr/>
              <a:t>10/21/2012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86A017-1D97-4BBE-83A2-F9CB6A631A1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4A7D81-1C9B-4FB7-8895-1D8EA5ACAF50}" type="datetimeFigureOut">
              <a:rPr lang="en-US" smtClean="0"/>
              <a:pPr/>
              <a:t>10/21/2012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86A017-1D97-4BBE-83A2-F9CB6A631A1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4A7D81-1C9B-4FB7-8895-1D8EA5ACAF50}" type="datetimeFigureOut">
              <a:rPr lang="en-US" smtClean="0"/>
              <a:pPr/>
              <a:t>10/21/2012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86A017-1D97-4BBE-83A2-F9CB6A631A1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A7D81-1C9B-4FB7-8895-1D8EA5ACAF50}" type="datetimeFigureOut">
              <a:rPr lang="en-US" smtClean="0"/>
              <a:pPr/>
              <a:t>10/21/2012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86A017-1D97-4BBE-83A2-F9CB6A631A1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youtube.com/watch?feature=player_detailpage&amp;v=sYDCJR_ApEQ"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feature=player_detailpage&amp;v=sYDCJR_ApEQ" TargetMode="External"/><Relationship Id="rId2" Type="http://schemas.openxmlformats.org/officeDocument/2006/relationships/hyperlink" Target="http://www.youtube.com/watch?feature=player_detailpage&amp;v=sYDCJR_ApE"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coachkennedy22@yahoo.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wmf"/><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b="1" dirty="0" smtClean="0">
                <a:solidFill>
                  <a:srgbClr val="CCFF66"/>
                </a:solidFill>
                <a:latin typeface="Poor Richard" pitchFamily="18" charset="0"/>
              </a:rPr>
              <a:t>By Kennedy’s </a:t>
            </a:r>
            <a:r>
              <a:rPr lang="en-US" b="1" dirty="0" err="1" smtClean="0">
                <a:solidFill>
                  <a:srgbClr val="CCFF66"/>
                </a:solidFill>
                <a:latin typeface="Poor Richard" pitchFamily="18" charset="0"/>
              </a:rPr>
              <a:t>Korner</a:t>
            </a:r>
            <a:r>
              <a:rPr lang="en-US" b="1" dirty="0" smtClean="0">
                <a:solidFill>
                  <a:srgbClr val="CCFF66"/>
                </a:solidFill>
                <a:latin typeface="Poor Richard" pitchFamily="18" charset="0"/>
              </a:rPr>
              <a:t> </a:t>
            </a:r>
            <a:endParaRPr lang="en-US" b="1" dirty="0">
              <a:solidFill>
                <a:srgbClr val="CCFF66"/>
              </a:solidFill>
              <a:latin typeface="Poor Richard" pitchFamily="18" charset="0"/>
            </a:endParaRPr>
          </a:p>
        </p:txBody>
      </p:sp>
      <p:sp>
        <p:nvSpPr>
          <p:cNvPr id="5" name="Rectangle 4"/>
          <p:cNvSpPr/>
          <p:nvPr/>
        </p:nvSpPr>
        <p:spPr>
          <a:xfrm>
            <a:off x="914400" y="2057400"/>
            <a:ext cx="7391400" cy="175432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 7 Habits of </a:t>
            </a:r>
          </a:p>
          <a:p>
            <a:pPr algn="ctr"/>
            <a:r>
              <a:rPr lang="en-US" sz="5400" b="1" dirty="0" smtClean="0">
                <a:ln/>
                <a:solidFill>
                  <a:schemeClr val="accent3"/>
                </a:solidFill>
              </a:rPr>
              <a:t> Successful Students</a:t>
            </a:r>
            <a:endParaRPr lang="en-US" sz="5400" b="1" cap="none" spc="0" dirty="0">
              <a:ln/>
              <a:solidFill>
                <a:schemeClr val="accent3"/>
              </a:solidFill>
              <a:effectLst/>
            </a:endParaRPr>
          </a:p>
        </p:txBody>
      </p:sp>
      <p:pic>
        <p:nvPicPr>
          <p:cNvPr id="1027" name="Picture 3" descr="C:\Users\kkennedy\AppData\Local\Microsoft\Windows\Temporary Internet Files\Content.IE5\LPOZAJAI\MC900433236[1].jpg"/>
          <p:cNvPicPr>
            <a:picLocks noChangeAspect="1" noChangeArrowheads="1"/>
          </p:cNvPicPr>
          <p:nvPr/>
        </p:nvPicPr>
        <p:blipFill>
          <a:blip r:embed="rId2" cstate="print"/>
          <a:srcRect/>
          <a:stretch>
            <a:fillRect/>
          </a:stretch>
        </p:blipFill>
        <p:spPr bwMode="auto">
          <a:xfrm>
            <a:off x="3849769" y="4572000"/>
            <a:ext cx="1560431" cy="1981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FF66"/>
          </a:solidFill>
        </p:spPr>
        <p:txBody>
          <a:bodyPr/>
          <a:lstStyle/>
          <a:p>
            <a:r>
              <a:rPr lang="en-US" dirty="0" smtClean="0"/>
              <a:t>7 Habits </a:t>
            </a:r>
            <a:endParaRPr lang="en-US" dirty="0"/>
          </a:p>
        </p:txBody>
      </p:sp>
      <p:sp>
        <p:nvSpPr>
          <p:cNvPr id="3" name="Content Placeholder 2"/>
          <p:cNvSpPr>
            <a:spLocks noGrp="1"/>
          </p:cNvSpPr>
          <p:nvPr>
            <p:ph idx="1"/>
          </p:nvPr>
        </p:nvSpPr>
        <p:spPr>
          <a:xfrm>
            <a:off x="457200" y="1371600"/>
            <a:ext cx="8229600" cy="5257800"/>
          </a:xfrm>
          <a:solidFill>
            <a:schemeClr val="bg1"/>
          </a:solidFill>
        </p:spPr>
        <p:txBody>
          <a:bodyPr>
            <a:normAutofit fontScale="32500" lnSpcReduction="20000"/>
          </a:bodyPr>
          <a:lstStyle/>
          <a:p>
            <a:pPr>
              <a:buNone/>
            </a:pPr>
            <a:r>
              <a:rPr lang="en-US" sz="4300" b="1" u="sng" dirty="0" smtClean="0"/>
              <a:t>What are the 7 Habits? </a:t>
            </a:r>
            <a:endParaRPr lang="en-US" sz="4300" dirty="0" smtClean="0"/>
          </a:p>
          <a:p>
            <a:pPr>
              <a:buNone/>
            </a:pPr>
            <a:r>
              <a:rPr lang="en-US" sz="3800" b="1" dirty="0" smtClean="0">
                <a:solidFill>
                  <a:srgbClr val="FF33CC"/>
                </a:solidFill>
              </a:rPr>
              <a:t>       Habit 1: Be Proactive®</a:t>
            </a:r>
            <a:endParaRPr lang="en-US" sz="3800" dirty="0" smtClean="0">
              <a:solidFill>
                <a:srgbClr val="FF33CC"/>
              </a:solidFill>
            </a:endParaRPr>
          </a:p>
          <a:p>
            <a:pPr>
              <a:buNone/>
            </a:pPr>
            <a:r>
              <a:rPr lang="en-US" sz="3800" dirty="0" smtClean="0"/>
              <a:t>          I am a responsible person. I take initiative. I choose my actions, attitudes, and moods. I do not blame others for my wrong actions. I do the right thing without being asked, even when no one is looking.</a:t>
            </a:r>
          </a:p>
          <a:p>
            <a:pPr>
              <a:buNone/>
            </a:pPr>
            <a:r>
              <a:rPr lang="en-US" sz="3800" dirty="0" smtClean="0"/>
              <a:t> </a:t>
            </a:r>
          </a:p>
          <a:p>
            <a:pPr>
              <a:buNone/>
            </a:pPr>
            <a:r>
              <a:rPr lang="en-US" sz="3800" dirty="0" smtClean="0">
                <a:solidFill>
                  <a:schemeClr val="accent3">
                    <a:lumMod val="60000"/>
                    <a:lumOff val="40000"/>
                  </a:schemeClr>
                </a:solidFill>
              </a:rPr>
              <a:t>      Habit 2: Begin With the End in Mind®</a:t>
            </a:r>
          </a:p>
          <a:p>
            <a:pPr>
              <a:buNone/>
            </a:pPr>
            <a:r>
              <a:rPr lang="en-US" sz="3800" dirty="0" smtClean="0"/>
              <a:t>          I plan ahead and set goals. I do things that have meaning and make a difference. I am an important part of my classroom and contribute to my school’s mission and vision. I look for ways to be a good citizen.</a:t>
            </a:r>
          </a:p>
          <a:p>
            <a:pPr>
              <a:buNone/>
            </a:pPr>
            <a:r>
              <a:rPr lang="en-US" sz="3800" dirty="0" smtClean="0"/>
              <a:t> </a:t>
            </a:r>
          </a:p>
          <a:p>
            <a:pPr>
              <a:buNone/>
            </a:pPr>
            <a:r>
              <a:rPr lang="en-US" sz="3800" b="1" dirty="0" smtClean="0">
                <a:solidFill>
                  <a:srgbClr val="CCFF66"/>
                </a:solidFill>
              </a:rPr>
              <a:t>      Habit 3: Put First Things First®</a:t>
            </a:r>
          </a:p>
          <a:p>
            <a:pPr>
              <a:buNone/>
            </a:pPr>
            <a:r>
              <a:rPr lang="en-US" sz="3800" dirty="0" smtClean="0">
                <a:solidFill>
                  <a:srgbClr val="FFFF00"/>
                </a:solidFill>
              </a:rPr>
              <a:t>          </a:t>
            </a:r>
            <a:r>
              <a:rPr lang="en-US" sz="3800" dirty="0" smtClean="0"/>
              <a:t>I spend my time on things that are most important. This means I say no to things I know I should not do. I set priorities, make a schedule, and follow my plan. I am disciplined and organized.</a:t>
            </a:r>
          </a:p>
          <a:p>
            <a:pPr>
              <a:buNone/>
            </a:pPr>
            <a:r>
              <a:rPr lang="en-US" sz="3800" dirty="0" smtClean="0">
                <a:solidFill>
                  <a:srgbClr val="FFFF00"/>
                </a:solidFill>
              </a:rPr>
              <a:t> </a:t>
            </a:r>
          </a:p>
          <a:p>
            <a:pPr>
              <a:buNone/>
            </a:pPr>
            <a:r>
              <a:rPr lang="en-US" sz="3800" b="1" dirty="0" smtClean="0">
                <a:solidFill>
                  <a:srgbClr val="9900FF"/>
                </a:solidFill>
              </a:rPr>
              <a:t>      Habit 4: Think Win-Win®</a:t>
            </a:r>
            <a:endParaRPr lang="en-US" sz="3800" dirty="0" smtClean="0">
              <a:solidFill>
                <a:srgbClr val="9900FF"/>
              </a:solidFill>
            </a:endParaRPr>
          </a:p>
          <a:p>
            <a:pPr>
              <a:buNone/>
            </a:pPr>
            <a:r>
              <a:rPr lang="en-US" sz="3800" dirty="0" smtClean="0"/>
              <a:t>          I balance courage for getting what I want with consideration for what others want. When conflicts arise, I look for a win-win solution.</a:t>
            </a:r>
          </a:p>
          <a:p>
            <a:pPr>
              <a:buNone/>
            </a:pPr>
            <a:r>
              <a:rPr lang="en-US" sz="3800" dirty="0" smtClean="0">
                <a:solidFill>
                  <a:srgbClr val="FFFF00"/>
                </a:solidFill>
              </a:rPr>
              <a:t> </a:t>
            </a:r>
          </a:p>
          <a:p>
            <a:pPr>
              <a:buNone/>
            </a:pPr>
            <a:r>
              <a:rPr lang="en-US" sz="3800" b="1" dirty="0" smtClean="0">
                <a:solidFill>
                  <a:srgbClr val="FFFF00"/>
                </a:solidFill>
              </a:rPr>
              <a:t>       </a:t>
            </a:r>
            <a:r>
              <a:rPr lang="en-US" sz="3800" b="1" dirty="0" smtClean="0">
                <a:solidFill>
                  <a:srgbClr val="CCFF66"/>
                </a:solidFill>
              </a:rPr>
              <a:t>Habit 5: Seek First to Understand, Then to Be Understood®</a:t>
            </a:r>
            <a:endParaRPr lang="en-US" sz="3800" dirty="0" smtClean="0">
              <a:solidFill>
                <a:srgbClr val="CCFF66"/>
              </a:solidFill>
            </a:endParaRPr>
          </a:p>
          <a:p>
            <a:pPr>
              <a:buNone/>
            </a:pPr>
            <a:r>
              <a:rPr lang="en-US" sz="3800" dirty="0" smtClean="0"/>
              <a:t>          I listen to other people’s ideas and feelings. I try to see things from their viewpoint (paradigm).  I listen to others without interrupting. I listen with my ears, my eyes, and my heart. I am confident voicing my ideas.</a:t>
            </a:r>
          </a:p>
          <a:p>
            <a:pPr>
              <a:buNone/>
            </a:pPr>
            <a:r>
              <a:rPr lang="en-US" sz="3800" dirty="0" smtClean="0"/>
              <a:t> </a:t>
            </a:r>
          </a:p>
          <a:p>
            <a:pPr>
              <a:buNone/>
            </a:pPr>
            <a:r>
              <a:rPr lang="en-US" sz="3800" b="1" dirty="0" smtClean="0">
                <a:solidFill>
                  <a:srgbClr val="FF33CC"/>
                </a:solidFill>
              </a:rPr>
              <a:t>       Habit 6: Synergize®</a:t>
            </a:r>
            <a:endParaRPr lang="en-US" sz="3800" dirty="0" smtClean="0">
              <a:solidFill>
                <a:srgbClr val="FF33CC"/>
              </a:solidFill>
            </a:endParaRPr>
          </a:p>
          <a:p>
            <a:pPr>
              <a:buNone/>
            </a:pPr>
            <a:r>
              <a:rPr lang="en-US" sz="3800" dirty="0" smtClean="0"/>
              <a:t>          I value other people’s strengths and learn from them. I get along well with others, even people who are different than me. I work well in groups. I seek out other people’s ideas because I know that by teaming with others, we can create better solutions than any one of us can alone. I look for Third Alternatives.</a:t>
            </a:r>
          </a:p>
          <a:p>
            <a:pPr>
              <a:buNone/>
            </a:pPr>
            <a:r>
              <a:rPr lang="en-US" sz="3800" dirty="0" smtClean="0"/>
              <a:t> </a:t>
            </a:r>
          </a:p>
          <a:p>
            <a:pPr>
              <a:buNone/>
            </a:pPr>
            <a:r>
              <a:rPr lang="en-US" sz="3800" b="1" dirty="0" smtClean="0">
                <a:solidFill>
                  <a:schemeClr val="accent3">
                    <a:lumMod val="60000"/>
                    <a:lumOff val="40000"/>
                  </a:schemeClr>
                </a:solidFill>
              </a:rPr>
              <a:t>       Habit 7: Sharpen the Saw®</a:t>
            </a:r>
            <a:endParaRPr lang="en-US" sz="3800" dirty="0" smtClean="0">
              <a:solidFill>
                <a:schemeClr val="accent3">
                  <a:lumMod val="60000"/>
                  <a:lumOff val="40000"/>
                </a:schemeClr>
              </a:solidFill>
            </a:endParaRPr>
          </a:p>
          <a:p>
            <a:pPr>
              <a:buNone/>
            </a:pPr>
            <a:r>
              <a:rPr lang="en-US" sz="3800" dirty="0" smtClean="0"/>
              <a:t>           I take care of my body by eating right, exercising, and getting enough sleep (body). I learn in lots of ways and lots of places, not just at school (brain). I spend time with family and friends (heart).  I take time to find meaningful ways to help people (soul). I balance all four parts.</a:t>
            </a:r>
            <a:endParaRPr lang="en-US" sz="3800" dirty="0" smtClean="0">
              <a:hlinkClick r:id="rId2"/>
            </a:endParaRPr>
          </a:p>
          <a:p>
            <a:endParaRPr lang="en-US" sz="3800" dirty="0" smtClean="0">
              <a:solidFill>
                <a:srgbClr val="FFFF00"/>
              </a:solidFill>
              <a:hlinkClick r:id="rId2"/>
            </a:endParaRPr>
          </a:p>
          <a:p>
            <a:endParaRPr lang="en-US" sz="2200" dirty="0" smtClean="0">
              <a:solidFill>
                <a:srgbClr val="FF33CC"/>
              </a:solidFill>
            </a:endParaRPr>
          </a:p>
          <a:p>
            <a:endParaRPr lang="en-US" dirty="0">
              <a:solidFill>
                <a:schemeClr val="accent3"/>
              </a:solidFill>
            </a:endParaRPr>
          </a:p>
        </p:txBody>
      </p:sp>
      <p:pic>
        <p:nvPicPr>
          <p:cNvPr id="4" name="Picture 3" descr="7 Habits Book cover.jpg"/>
          <p:cNvPicPr>
            <a:picLocks noChangeAspect="1"/>
          </p:cNvPicPr>
          <p:nvPr/>
        </p:nvPicPr>
        <p:blipFill>
          <a:blip r:embed="rId3" cstate="print"/>
          <a:stretch>
            <a:fillRect/>
          </a:stretch>
        </p:blipFill>
        <p:spPr>
          <a:xfrm>
            <a:off x="6324600" y="304800"/>
            <a:ext cx="839104" cy="10668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rmAutofit fontScale="90000"/>
          </a:bodyPr>
          <a:lstStyle/>
          <a:p>
            <a:r>
              <a:rPr lang="en-US" b="1" dirty="0" smtClean="0">
                <a:latin typeface="Andalus" pitchFamily="18" charset="-78"/>
                <a:cs typeface="Andalus" pitchFamily="18" charset="-78"/>
              </a:rPr>
              <a:t>Sing along </a:t>
            </a:r>
            <a:r>
              <a:rPr lang="en-US" dirty="0" smtClean="0">
                <a:latin typeface="Andalus" pitchFamily="18" charset="-78"/>
                <a:cs typeface="Andalus" pitchFamily="18" charset="-78"/>
              </a:rPr>
              <a:t>~ with the 7 Habits song</a:t>
            </a:r>
            <a:endParaRPr lang="en-US" dirty="0">
              <a:latin typeface="Andalus" pitchFamily="18" charset="-78"/>
              <a:cs typeface="Andalus" pitchFamily="18" charset="-78"/>
            </a:endParaRPr>
          </a:p>
        </p:txBody>
      </p:sp>
      <p:sp>
        <p:nvSpPr>
          <p:cNvPr id="3" name="Content Placeholder 2"/>
          <p:cNvSpPr>
            <a:spLocks noGrp="1"/>
          </p:cNvSpPr>
          <p:nvPr>
            <p:ph idx="1"/>
          </p:nvPr>
        </p:nvSpPr>
        <p:spPr>
          <a:xfrm>
            <a:off x="457200" y="1600201"/>
            <a:ext cx="8229600" cy="3886200"/>
          </a:xfrm>
        </p:spPr>
        <p:txBody>
          <a:bodyPr/>
          <a:lstStyle/>
          <a:p>
            <a:pPr>
              <a:buNone/>
            </a:pPr>
            <a:r>
              <a:rPr lang="en-US" dirty="0" smtClean="0">
                <a:solidFill>
                  <a:srgbClr val="CCFF66"/>
                </a:solidFill>
              </a:rPr>
              <a:t>Watch a YouTube video of </a:t>
            </a:r>
            <a:r>
              <a:rPr lang="en-US" dirty="0" err="1" smtClean="0">
                <a:solidFill>
                  <a:srgbClr val="CCFF66"/>
                </a:solidFill>
              </a:rPr>
              <a:t>Jannah</a:t>
            </a:r>
            <a:r>
              <a:rPr lang="en-US" dirty="0" smtClean="0">
                <a:solidFill>
                  <a:srgbClr val="CCFF66"/>
                </a:solidFill>
              </a:rPr>
              <a:t> Bolin signing the 7 Habits Song !</a:t>
            </a:r>
          </a:p>
          <a:p>
            <a:pPr>
              <a:buNone/>
            </a:pPr>
            <a:endParaRPr lang="en-US" dirty="0" smtClean="0">
              <a:solidFill>
                <a:schemeClr val="accent3"/>
              </a:solidFill>
            </a:endParaRPr>
          </a:p>
          <a:p>
            <a:pPr>
              <a:buNone/>
            </a:pPr>
            <a:endParaRPr lang="en-US" dirty="0" smtClean="0">
              <a:solidFill>
                <a:schemeClr val="accent3"/>
              </a:solidFill>
            </a:endParaRPr>
          </a:p>
          <a:p>
            <a:pPr>
              <a:buNone/>
            </a:pPr>
            <a:endParaRPr lang="en-US" sz="2000" dirty="0" smtClean="0">
              <a:solidFill>
                <a:srgbClr val="CCFF66"/>
              </a:solidFill>
              <a:hlinkClick r:id="rId2"/>
            </a:endParaRPr>
          </a:p>
          <a:p>
            <a:pPr>
              <a:buNone/>
            </a:pPr>
            <a:r>
              <a:rPr lang="en-US" sz="1800" dirty="0" smtClean="0">
                <a:solidFill>
                  <a:srgbClr val="CCFF66"/>
                </a:solidFill>
                <a:hlinkClick r:id="rId3"/>
              </a:rPr>
              <a:t>http://www.youtube.com/watch?feature=player_detailpage&amp;v=sYDCJR_ApEQ</a:t>
            </a:r>
            <a:endParaRPr lang="en-US" sz="1800" dirty="0" smtClean="0">
              <a:solidFill>
                <a:srgbClr val="CCFF66"/>
              </a:solidFill>
            </a:endParaRPr>
          </a:p>
          <a:p>
            <a:pPr>
              <a:buNone/>
            </a:pPr>
            <a:endParaRPr lang="en-US" sz="1800" dirty="0">
              <a:solidFill>
                <a:srgbClr val="CCFF66"/>
              </a:solidFill>
            </a:endParaRPr>
          </a:p>
        </p:txBody>
      </p:sp>
      <p:pic>
        <p:nvPicPr>
          <p:cNvPr id="4" name="Picture 3" descr="Jannah Bolin.jpg"/>
          <p:cNvPicPr>
            <a:picLocks noChangeAspect="1"/>
          </p:cNvPicPr>
          <p:nvPr/>
        </p:nvPicPr>
        <p:blipFill>
          <a:blip r:embed="rId4" cstate="print"/>
          <a:stretch>
            <a:fillRect/>
          </a:stretch>
        </p:blipFill>
        <p:spPr>
          <a:xfrm>
            <a:off x="3352800" y="2590800"/>
            <a:ext cx="2743200" cy="1536192"/>
          </a:xfrm>
          <a:prstGeom prst="rect">
            <a:avLst/>
          </a:prstGeom>
        </p:spPr>
      </p:pic>
      <p:pic>
        <p:nvPicPr>
          <p:cNvPr id="8194" name="Picture 2" descr="C:\Users\kkennedy\AppData\Local\Microsoft\Windows\Temporary Internet Files\Content.IE5\EAUDUTVH\MC900433236[1].jpg"/>
          <p:cNvPicPr>
            <a:picLocks noChangeAspect="1" noChangeArrowheads="1"/>
          </p:cNvPicPr>
          <p:nvPr/>
        </p:nvPicPr>
        <p:blipFill>
          <a:blip r:embed="rId5" cstate="print"/>
          <a:srcRect/>
          <a:stretch>
            <a:fillRect/>
          </a:stretch>
        </p:blipFill>
        <p:spPr bwMode="auto">
          <a:xfrm>
            <a:off x="3886200" y="4572000"/>
            <a:ext cx="1620447" cy="2057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FF66"/>
          </a:solidFill>
        </p:spPr>
        <p:txBody>
          <a:bodyPr/>
          <a:lstStyle/>
          <a:p>
            <a:r>
              <a:rPr lang="en-US" b="1" dirty="0" smtClean="0">
                <a:latin typeface="Cooper Black" pitchFamily="18" charset="0"/>
              </a:rPr>
              <a:t>Thank you!</a:t>
            </a:r>
            <a:endParaRPr lang="en-US" b="1" dirty="0">
              <a:latin typeface="Cooper Black" pitchFamily="18" charset="0"/>
            </a:endParaRPr>
          </a:p>
        </p:txBody>
      </p:sp>
      <p:sp>
        <p:nvSpPr>
          <p:cNvPr id="3" name="Content Placeholder 2"/>
          <p:cNvSpPr>
            <a:spLocks noGrp="1"/>
          </p:cNvSpPr>
          <p:nvPr>
            <p:ph idx="1"/>
          </p:nvPr>
        </p:nvSpPr>
        <p:spPr>
          <a:xfrm>
            <a:off x="457200" y="1600200"/>
            <a:ext cx="8229600" cy="5257800"/>
          </a:xfrm>
        </p:spPr>
        <p:txBody>
          <a:bodyPr/>
          <a:lstStyle/>
          <a:p>
            <a:pPr>
              <a:buNone/>
            </a:pPr>
            <a:r>
              <a:rPr lang="en-US" dirty="0" smtClean="0">
                <a:solidFill>
                  <a:schemeClr val="bg1"/>
                </a:solidFill>
              </a:rPr>
              <a:t>   </a:t>
            </a:r>
            <a:r>
              <a:rPr lang="en-US" dirty="0" smtClean="0">
                <a:solidFill>
                  <a:srgbClr val="CCFF66"/>
                </a:solidFill>
                <a:latin typeface="Andalus" pitchFamily="18" charset="-78"/>
                <a:cs typeface="Andalus" pitchFamily="18" charset="-78"/>
              </a:rPr>
              <a:t>This power point was created for use in my classroom to help </a:t>
            </a:r>
            <a:r>
              <a:rPr lang="en-US" dirty="0" smtClean="0">
                <a:solidFill>
                  <a:srgbClr val="CCFF66"/>
                </a:solidFill>
                <a:latin typeface="Andalus" pitchFamily="18" charset="-78"/>
                <a:cs typeface="Andalus" pitchFamily="18" charset="-78"/>
              </a:rPr>
              <a:t>teach The </a:t>
            </a:r>
            <a:r>
              <a:rPr lang="en-US" u="sng" dirty="0" smtClean="0">
                <a:solidFill>
                  <a:srgbClr val="CCFF66"/>
                </a:solidFill>
                <a:latin typeface="Andalus" pitchFamily="18" charset="-78"/>
                <a:cs typeface="Andalus" pitchFamily="18" charset="-78"/>
              </a:rPr>
              <a:t>7 </a:t>
            </a:r>
            <a:r>
              <a:rPr lang="en-US" u="sng" dirty="0" smtClean="0">
                <a:solidFill>
                  <a:srgbClr val="CCFF66"/>
                </a:solidFill>
                <a:latin typeface="Andalus" pitchFamily="18" charset="-78"/>
                <a:cs typeface="Andalus" pitchFamily="18" charset="-78"/>
              </a:rPr>
              <a:t>Habits of Happy Kids</a:t>
            </a:r>
            <a:r>
              <a:rPr lang="en-US" dirty="0" smtClean="0">
                <a:solidFill>
                  <a:srgbClr val="CCFF66"/>
                </a:solidFill>
                <a:latin typeface="Andalus" pitchFamily="18" charset="-78"/>
                <a:cs typeface="Andalus" pitchFamily="18" charset="-78"/>
              </a:rPr>
              <a:t> by Sean Covey .</a:t>
            </a:r>
          </a:p>
          <a:p>
            <a:pPr>
              <a:buNone/>
            </a:pPr>
            <a:endParaRPr lang="en-US" dirty="0" smtClean="0">
              <a:solidFill>
                <a:schemeClr val="bg1"/>
              </a:solidFill>
            </a:endParaRPr>
          </a:p>
          <a:p>
            <a:pPr>
              <a:buNone/>
            </a:pPr>
            <a:endParaRPr lang="en-US" dirty="0" smtClean="0">
              <a:solidFill>
                <a:schemeClr val="bg1"/>
              </a:solidFill>
            </a:endParaRPr>
          </a:p>
          <a:p>
            <a:pPr>
              <a:buNone/>
            </a:pPr>
            <a:r>
              <a:rPr lang="en-US" sz="2400" dirty="0" smtClean="0">
                <a:solidFill>
                  <a:schemeClr val="bg1"/>
                </a:solidFill>
              </a:rPr>
              <a:t>            </a:t>
            </a:r>
            <a:r>
              <a:rPr lang="en-US" sz="2400" dirty="0" smtClean="0">
                <a:solidFill>
                  <a:schemeClr val="accent3"/>
                </a:solidFill>
              </a:rPr>
              <a:t>Thank you for visiting our store – Kennedy’s </a:t>
            </a:r>
            <a:r>
              <a:rPr lang="en-US" sz="2400" dirty="0" err="1" smtClean="0">
                <a:solidFill>
                  <a:schemeClr val="accent3"/>
                </a:solidFill>
              </a:rPr>
              <a:t>Korner</a:t>
            </a:r>
            <a:r>
              <a:rPr lang="en-US" sz="2400" dirty="0" smtClean="0">
                <a:solidFill>
                  <a:schemeClr val="accent3"/>
                </a:solidFill>
              </a:rPr>
              <a:t>.  </a:t>
            </a:r>
          </a:p>
          <a:p>
            <a:pPr>
              <a:buNone/>
            </a:pPr>
            <a:r>
              <a:rPr lang="en-US" sz="2400" dirty="0" smtClean="0">
                <a:solidFill>
                  <a:srgbClr val="CCFF66"/>
                </a:solidFill>
              </a:rPr>
              <a:t>     We hope you enjoy using this in your classroom.  Your purchase was intended for your classroom only.  Please do not share with any colleagues</a:t>
            </a:r>
            <a:r>
              <a:rPr lang="en-US" sz="2400" dirty="0" smtClean="0">
                <a:solidFill>
                  <a:srgbClr val="CCFF66"/>
                </a:solidFill>
              </a:rPr>
              <a:t>.</a:t>
            </a:r>
          </a:p>
          <a:p>
            <a:pPr>
              <a:buNone/>
            </a:pPr>
            <a:r>
              <a:rPr lang="en-US" sz="2400" dirty="0" smtClean="0">
                <a:solidFill>
                  <a:srgbClr val="CCFF66"/>
                </a:solidFill>
              </a:rPr>
              <a:t> </a:t>
            </a:r>
            <a:r>
              <a:rPr lang="en-US" sz="2400" dirty="0" smtClean="0">
                <a:solidFill>
                  <a:srgbClr val="CCFF66"/>
                </a:solidFill>
              </a:rPr>
              <a:t>    	      If you have any questions you can reach us at </a:t>
            </a:r>
            <a:r>
              <a:rPr lang="en-US" sz="2400" dirty="0" smtClean="0">
                <a:solidFill>
                  <a:srgbClr val="CCFF66"/>
                </a:solidFill>
                <a:hlinkClick r:id="rId2"/>
              </a:rPr>
              <a:t>coachkennedy22@yahoo.com</a:t>
            </a:r>
            <a:r>
              <a:rPr lang="en-US" sz="2400" dirty="0" smtClean="0">
                <a:solidFill>
                  <a:srgbClr val="CCFF66"/>
                </a:solidFill>
              </a:rPr>
              <a:t>.         ©Kennedy’s </a:t>
            </a:r>
            <a:r>
              <a:rPr lang="en-US" sz="2400" dirty="0" err="1" smtClean="0">
                <a:solidFill>
                  <a:srgbClr val="CCFF66"/>
                </a:solidFill>
              </a:rPr>
              <a:t>Korner</a:t>
            </a:r>
            <a:r>
              <a:rPr lang="en-US" sz="2400" dirty="0" smtClean="0">
                <a:solidFill>
                  <a:srgbClr val="CCFF66"/>
                </a:solidFill>
              </a:rPr>
              <a:t> 2012</a:t>
            </a:r>
            <a:r>
              <a:rPr lang="en-US" sz="2400" dirty="0" smtClean="0">
                <a:solidFill>
                  <a:srgbClr val="CCFF66"/>
                </a:solidFill>
              </a:rPr>
              <a:t>  </a:t>
            </a:r>
            <a:endParaRPr lang="en-US" sz="2400" dirty="0" smtClean="0">
              <a:solidFill>
                <a:srgbClr val="CCFF66"/>
              </a:solidFill>
            </a:endParaRPr>
          </a:p>
          <a:p>
            <a:pPr>
              <a:buNone/>
            </a:pPr>
            <a:endParaRPr lang="en-US" dirty="0">
              <a:solidFill>
                <a:srgbClr val="FF33CC"/>
              </a:solidFill>
            </a:endParaRPr>
          </a:p>
        </p:txBody>
      </p:sp>
      <p:pic>
        <p:nvPicPr>
          <p:cNvPr id="4" name="Picture 3" descr="7 Habits Book cover.jpg"/>
          <p:cNvPicPr>
            <a:picLocks noChangeAspect="1"/>
          </p:cNvPicPr>
          <p:nvPr/>
        </p:nvPicPr>
        <p:blipFill>
          <a:blip r:embed="rId3" cstate="print"/>
          <a:stretch>
            <a:fillRect/>
          </a:stretch>
        </p:blipFill>
        <p:spPr>
          <a:xfrm>
            <a:off x="5791200" y="2743200"/>
            <a:ext cx="1219200" cy="155003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rgbClr val="FFC000"/>
          </a:solidFill>
        </p:spPr>
        <p:txBody>
          <a:bodyPr/>
          <a:lstStyle/>
          <a:p>
            <a:r>
              <a:rPr lang="en-US" dirty="0" smtClean="0">
                <a:latin typeface="Andalus" pitchFamily="18" charset="-78"/>
                <a:cs typeface="Andalus" pitchFamily="18" charset="-78"/>
              </a:rPr>
              <a:t>7 Habits </a:t>
            </a:r>
            <a:endParaRPr lang="en-US" dirty="0">
              <a:latin typeface="Andalus" pitchFamily="18" charset="-78"/>
              <a:cs typeface="Andalus" pitchFamily="18" charset="-78"/>
            </a:endParaRPr>
          </a:p>
        </p:txBody>
      </p:sp>
      <p:pic>
        <p:nvPicPr>
          <p:cNvPr id="4" name="Content Placeholder 3" descr="7H_Tree_Poster.jpg"/>
          <p:cNvPicPr>
            <a:picLocks noGrp="1" noChangeAspect="1"/>
          </p:cNvPicPr>
          <p:nvPr>
            <p:ph idx="1"/>
          </p:nvPr>
        </p:nvPicPr>
        <p:blipFill>
          <a:blip r:embed="rId2" cstate="print"/>
          <a:stretch>
            <a:fillRect/>
          </a:stretch>
        </p:blipFill>
        <p:spPr>
          <a:xfrm>
            <a:off x="2743200" y="1219200"/>
            <a:ext cx="3581400" cy="5524500"/>
          </a:xfrm>
        </p:spPr>
      </p:pic>
      <p:pic>
        <p:nvPicPr>
          <p:cNvPr id="5" name="Picture 4" descr="7 Habits Book cover.jpg"/>
          <p:cNvPicPr>
            <a:picLocks noChangeAspect="1"/>
          </p:cNvPicPr>
          <p:nvPr/>
        </p:nvPicPr>
        <p:blipFill>
          <a:blip r:embed="rId3" cstate="print"/>
          <a:stretch>
            <a:fillRect/>
          </a:stretch>
        </p:blipFill>
        <p:spPr>
          <a:xfrm>
            <a:off x="6553200" y="2438400"/>
            <a:ext cx="1981200" cy="2518812"/>
          </a:xfrm>
          <a:prstGeom prst="rect">
            <a:avLst/>
          </a:prstGeom>
        </p:spPr>
      </p:pic>
      <p:sp>
        <p:nvSpPr>
          <p:cNvPr id="6" name="TextBox 5"/>
          <p:cNvSpPr txBox="1"/>
          <p:nvPr/>
        </p:nvSpPr>
        <p:spPr>
          <a:xfrm>
            <a:off x="381000" y="1319510"/>
            <a:ext cx="2133600" cy="5386090"/>
          </a:xfrm>
          <a:prstGeom prst="rect">
            <a:avLst/>
          </a:prstGeom>
          <a:noFill/>
        </p:spPr>
        <p:txBody>
          <a:bodyPr wrap="square" rtlCol="0">
            <a:spAutoFit/>
          </a:bodyPr>
          <a:lstStyle/>
          <a:p>
            <a:r>
              <a:rPr lang="en-US" b="1" dirty="0" smtClean="0">
                <a:solidFill>
                  <a:srgbClr val="00B0F0"/>
                </a:solidFill>
                <a:latin typeface="Bradley Hand ITC" pitchFamily="66" charset="0"/>
              </a:rPr>
              <a:t>The 7 Habits of Happy Kids is a great book to read and share with your class. </a:t>
            </a:r>
          </a:p>
          <a:p>
            <a:endParaRPr lang="en-US" b="1" dirty="0" smtClean="0">
              <a:solidFill>
                <a:srgbClr val="00B0F0"/>
              </a:solidFill>
              <a:latin typeface="Bradley Hand ITC" pitchFamily="66" charset="0"/>
            </a:endParaRPr>
          </a:p>
          <a:p>
            <a:r>
              <a:rPr lang="en-US" b="1" dirty="0" smtClean="0">
                <a:solidFill>
                  <a:srgbClr val="92D050"/>
                </a:solidFill>
                <a:latin typeface="Bradley Hand ITC" pitchFamily="66" charset="0"/>
              </a:rPr>
              <a:t>Keep in mind – the 7 Habits will never be mastered.. It’s a way of thinking – a way of life.. </a:t>
            </a:r>
          </a:p>
          <a:p>
            <a:endParaRPr lang="en-US" b="1" dirty="0" smtClean="0">
              <a:solidFill>
                <a:srgbClr val="00B0F0"/>
              </a:solidFill>
              <a:latin typeface="Bradley Hand ITC" pitchFamily="66" charset="0"/>
            </a:endParaRPr>
          </a:p>
          <a:p>
            <a:r>
              <a:rPr lang="en-US" sz="1600" b="1" dirty="0" smtClean="0">
                <a:solidFill>
                  <a:srgbClr val="7030A0"/>
                </a:solidFill>
                <a:latin typeface="Bradley Hand ITC" pitchFamily="66" charset="0"/>
              </a:rPr>
              <a:t>As an educator – you need to LIVE these habits before you can truly teach them to your students.  It’s not a program – it’s a shift in the way we think and act. </a:t>
            </a:r>
            <a:endParaRPr lang="en-US" sz="1600" b="1" dirty="0">
              <a:solidFill>
                <a:srgbClr val="7030A0"/>
              </a:solidFill>
              <a:latin typeface="Bradley Hand ITC"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a:solidFill>
            <a:srgbClr val="CCFF66"/>
          </a:solidFill>
          <a:ln>
            <a:solidFill>
              <a:srgbClr val="92D050"/>
            </a:solidFill>
          </a:ln>
        </p:spPr>
        <p:txBody>
          <a:bodyPr>
            <a:normAutofit fontScale="90000"/>
          </a:bodyPr>
          <a:lstStyle/>
          <a:p>
            <a:r>
              <a:rPr lang="en-US" dirty="0" smtClean="0">
                <a:solidFill>
                  <a:srgbClr val="00B0F0"/>
                </a:solidFill>
                <a:latin typeface="Andalus" pitchFamily="18" charset="-78"/>
                <a:cs typeface="Andalus" pitchFamily="18" charset="-78"/>
              </a:rPr>
              <a:t>Habit 1 –Be Proactive</a:t>
            </a:r>
            <a:br>
              <a:rPr lang="en-US" dirty="0" smtClean="0">
                <a:solidFill>
                  <a:srgbClr val="00B0F0"/>
                </a:solidFill>
                <a:latin typeface="Andalus" pitchFamily="18" charset="-78"/>
                <a:cs typeface="Andalus" pitchFamily="18" charset="-78"/>
              </a:rPr>
            </a:br>
            <a:r>
              <a:rPr lang="en-US" sz="3600" b="1" dirty="0" smtClean="0">
                <a:latin typeface="Andalus" pitchFamily="18" charset="-78"/>
                <a:cs typeface="Andalus" pitchFamily="18" charset="-78"/>
              </a:rPr>
              <a:t>You’re in Charge!</a:t>
            </a:r>
            <a:endParaRPr lang="en-US" sz="3600" b="1" dirty="0">
              <a:latin typeface="Andalus" pitchFamily="18" charset="-78"/>
              <a:cs typeface="Andalus" pitchFamily="18" charset="-78"/>
            </a:endParaRPr>
          </a:p>
        </p:txBody>
      </p:sp>
      <p:pic>
        <p:nvPicPr>
          <p:cNvPr id="2050" name="Picture 2" descr="C:\Users\kkennedy\AppData\Local\Microsoft\Windows\Temporary Internet Files\Content.IE5\QEUBO6Q4\MP900174973[1].jpg"/>
          <p:cNvPicPr>
            <a:picLocks noGrp="1" noChangeAspect="1" noChangeArrowheads="1"/>
          </p:cNvPicPr>
          <p:nvPr>
            <p:ph idx="1"/>
          </p:nvPr>
        </p:nvPicPr>
        <p:blipFill>
          <a:blip r:embed="rId2" cstate="print"/>
          <a:srcRect/>
          <a:stretch>
            <a:fillRect/>
          </a:stretch>
        </p:blipFill>
        <p:spPr bwMode="auto">
          <a:xfrm>
            <a:off x="6858000" y="5638800"/>
            <a:ext cx="1828800" cy="1219200"/>
          </a:xfrm>
          <a:prstGeom prst="rect">
            <a:avLst/>
          </a:prstGeom>
          <a:noFill/>
        </p:spPr>
      </p:pic>
      <p:pic>
        <p:nvPicPr>
          <p:cNvPr id="2053" name="Picture 5" descr="C:\Users\kkennedy\AppData\Local\Microsoft\Windows\Temporary Internet Files\Content.IE5\EAUDUTVH\MP900446448[1].jpg"/>
          <p:cNvPicPr>
            <a:picLocks noChangeAspect="1" noChangeArrowheads="1"/>
          </p:cNvPicPr>
          <p:nvPr/>
        </p:nvPicPr>
        <p:blipFill>
          <a:blip r:embed="rId3" cstate="print"/>
          <a:srcRect/>
          <a:stretch>
            <a:fillRect/>
          </a:stretch>
        </p:blipFill>
        <p:spPr bwMode="auto">
          <a:xfrm>
            <a:off x="304800" y="1447801"/>
            <a:ext cx="1828800" cy="2738634"/>
          </a:xfrm>
          <a:prstGeom prst="rect">
            <a:avLst/>
          </a:prstGeom>
          <a:noFill/>
        </p:spPr>
      </p:pic>
      <p:sp>
        <p:nvSpPr>
          <p:cNvPr id="11" name="TextBox 10"/>
          <p:cNvSpPr txBox="1"/>
          <p:nvPr/>
        </p:nvSpPr>
        <p:spPr>
          <a:xfrm>
            <a:off x="914400" y="4122003"/>
            <a:ext cx="2667000" cy="830997"/>
          </a:xfrm>
          <a:prstGeom prst="rect">
            <a:avLst/>
          </a:prstGeom>
          <a:noFill/>
        </p:spPr>
        <p:txBody>
          <a:bodyPr wrap="square" rtlCol="0">
            <a:spAutoFit/>
          </a:bodyPr>
          <a:lstStyle/>
          <a:p>
            <a:r>
              <a:rPr lang="en-US" sz="1600" b="1" dirty="0" smtClean="0">
                <a:solidFill>
                  <a:schemeClr val="bg1"/>
                </a:solidFill>
                <a:latin typeface="Andalus" pitchFamily="18" charset="-78"/>
                <a:cs typeface="Andalus" pitchFamily="18" charset="-78"/>
              </a:rPr>
              <a:t>Set a Family Work time and area for homework to be completed </a:t>
            </a:r>
            <a:endParaRPr lang="en-US" sz="1600" b="1" dirty="0">
              <a:solidFill>
                <a:schemeClr val="bg1"/>
              </a:solidFill>
              <a:latin typeface="Andalus" pitchFamily="18" charset="-78"/>
              <a:cs typeface="Andalus" pitchFamily="18" charset="-78"/>
            </a:endParaRPr>
          </a:p>
        </p:txBody>
      </p:sp>
      <p:sp>
        <p:nvSpPr>
          <p:cNvPr id="12" name="TextBox 11"/>
          <p:cNvSpPr txBox="1"/>
          <p:nvPr/>
        </p:nvSpPr>
        <p:spPr>
          <a:xfrm>
            <a:off x="5943600" y="5181600"/>
            <a:ext cx="2971800" cy="369332"/>
          </a:xfrm>
          <a:prstGeom prst="rect">
            <a:avLst/>
          </a:prstGeom>
          <a:noFill/>
        </p:spPr>
        <p:txBody>
          <a:bodyPr wrap="square" rtlCol="0">
            <a:spAutoFit/>
          </a:bodyPr>
          <a:lstStyle/>
          <a:p>
            <a:r>
              <a:rPr lang="en-US" dirty="0" smtClean="0">
                <a:solidFill>
                  <a:schemeClr val="bg1"/>
                </a:solidFill>
                <a:latin typeface="Andalus" pitchFamily="18" charset="-78"/>
                <a:cs typeface="Andalus" pitchFamily="18" charset="-78"/>
              </a:rPr>
              <a:t>Pack your backpack at </a:t>
            </a:r>
            <a:r>
              <a:rPr lang="en-US" b="1" dirty="0" smtClean="0">
                <a:solidFill>
                  <a:schemeClr val="bg1"/>
                </a:solidFill>
                <a:latin typeface="Andalus" pitchFamily="18" charset="-78"/>
                <a:cs typeface="Andalus" pitchFamily="18" charset="-78"/>
              </a:rPr>
              <a:t>night</a:t>
            </a:r>
            <a:r>
              <a:rPr lang="en-US" dirty="0" smtClean="0">
                <a:solidFill>
                  <a:schemeClr val="bg1"/>
                </a:solidFill>
                <a:latin typeface="Andalus" pitchFamily="18" charset="-78"/>
                <a:cs typeface="Andalus" pitchFamily="18" charset="-78"/>
              </a:rPr>
              <a:t>. </a:t>
            </a:r>
            <a:endParaRPr lang="en-US" dirty="0">
              <a:solidFill>
                <a:schemeClr val="bg1"/>
              </a:solidFill>
              <a:latin typeface="Andalus" pitchFamily="18" charset="-78"/>
              <a:cs typeface="Andalus" pitchFamily="18" charset="-78"/>
            </a:endParaRPr>
          </a:p>
        </p:txBody>
      </p:sp>
      <p:sp>
        <p:nvSpPr>
          <p:cNvPr id="10" name="TextBox 9"/>
          <p:cNvSpPr txBox="1"/>
          <p:nvPr/>
        </p:nvSpPr>
        <p:spPr>
          <a:xfrm>
            <a:off x="228600" y="5105400"/>
            <a:ext cx="5715000" cy="1631216"/>
          </a:xfrm>
          <a:prstGeom prst="rect">
            <a:avLst/>
          </a:prstGeom>
          <a:noFill/>
        </p:spPr>
        <p:txBody>
          <a:bodyPr wrap="square" rtlCol="0">
            <a:spAutoFit/>
          </a:bodyPr>
          <a:lstStyle/>
          <a:p>
            <a:r>
              <a:rPr lang="en-US" sz="2000" b="1" dirty="0" smtClean="0">
                <a:solidFill>
                  <a:srgbClr val="CCFF66"/>
                </a:solidFill>
              </a:rPr>
              <a:t>I know I am being proactive when ……</a:t>
            </a:r>
          </a:p>
          <a:p>
            <a:r>
              <a:rPr lang="en-US" sz="2000" b="1" dirty="0" smtClean="0">
                <a:solidFill>
                  <a:srgbClr val="CCFF66"/>
                </a:solidFill>
              </a:rPr>
              <a:t>I am a responsible person. I choose my actions, attitudes, and moods. I do not blame others for my wrong actions.  I do the right thing without being asked, even when no on is looking. </a:t>
            </a:r>
            <a:endParaRPr lang="en-US" sz="2000" b="1" dirty="0">
              <a:solidFill>
                <a:srgbClr val="CCFF66"/>
              </a:solidFill>
            </a:endParaRPr>
          </a:p>
        </p:txBody>
      </p:sp>
      <p:sp>
        <p:nvSpPr>
          <p:cNvPr id="15" name="TextBox 14"/>
          <p:cNvSpPr txBox="1"/>
          <p:nvPr/>
        </p:nvSpPr>
        <p:spPr>
          <a:xfrm>
            <a:off x="5791200" y="3124200"/>
            <a:ext cx="3352800" cy="1631216"/>
          </a:xfrm>
          <a:prstGeom prst="rect">
            <a:avLst/>
          </a:prstGeom>
          <a:noFill/>
          <a:ln w="57150">
            <a:solidFill>
              <a:srgbClr val="CCFF66"/>
            </a:solidFill>
          </a:ln>
        </p:spPr>
        <p:txBody>
          <a:bodyPr wrap="square" rtlCol="0">
            <a:spAutoFit/>
          </a:bodyPr>
          <a:lstStyle/>
          <a:p>
            <a:r>
              <a:rPr lang="en-US" sz="2000" dirty="0" smtClean="0">
                <a:solidFill>
                  <a:srgbClr val="FFFF00"/>
                </a:solidFill>
              </a:rPr>
              <a:t>“I know that I was wrong when I called my classmate a bad name.  I said I was sorry because I know I hurt her feelings.”</a:t>
            </a:r>
            <a:endParaRPr lang="en-US" sz="2000" dirty="0">
              <a:solidFill>
                <a:srgbClr val="FFFF00"/>
              </a:solidFill>
            </a:endParaRPr>
          </a:p>
        </p:txBody>
      </p:sp>
      <p:pic>
        <p:nvPicPr>
          <p:cNvPr id="5122" name="Picture 2" descr="C:\Users\kkennedy\AppData\Local\Microsoft\Windows\Temporary Internet Files\Content.IE5\QM79PVOG\MP900289480[1].jpg"/>
          <p:cNvPicPr>
            <a:picLocks noChangeAspect="1" noChangeArrowheads="1"/>
          </p:cNvPicPr>
          <p:nvPr/>
        </p:nvPicPr>
        <p:blipFill>
          <a:blip r:embed="rId4" cstate="print"/>
          <a:srcRect/>
          <a:stretch>
            <a:fillRect/>
          </a:stretch>
        </p:blipFill>
        <p:spPr bwMode="auto">
          <a:xfrm>
            <a:off x="6248400" y="1447800"/>
            <a:ext cx="2438400" cy="1625600"/>
          </a:xfrm>
          <a:prstGeom prst="rect">
            <a:avLst/>
          </a:prstGeom>
          <a:noFill/>
        </p:spPr>
      </p:pic>
      <p:pic>
        <p:nvPicPr>
          <p:cNvPr id="5124" name="Picture 4" descr="C:\Users\kkennedy\AppData\Local\Microsoft\Windows\Temporary Internet Files\Content.IE5\QM79PVOG\MC900445706[1].wmf"/>
          <p:cNvPicPr>
            <a:picLocks noChangeAspect="1" noChangeArrowheads="1"/>
          </p:cNvPicPr>
          <p:nvPr/>
        </p:nvPicPr>
        <p:blipFill>
          <a:blip r:embed="rId5" cstate="print"/>
          <a:srcRect/>
          <a:stretch>
            <a:fillRect/>
          </a:stretch>
        </p:blipFill>
        <p:spPr bwMode="auto">
          <a:xfrm>
            <a:off x="3657600" y="1295400"/>
            <a:ext cx="1818742" cy="166969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a:solidFill>
            <a:srgbClr val="00B0F0"/>
          </a:solidFill>
        </p:spPr>
        <p:txBody>
          <a:bodyPr>
            <a:normAutofit fontScale="90000"/>
          </a:bodyPr>
          <a:lstStyle/>
          <a:p>
            <a:pPr algn="l"/>
            <a:r>
              <a:rPr lang="en-US" sz="3600" dirty="0" smtClean="0">
                <a:solidFill>
                  <a:schemeClr val="bg1"/>
                </a:solidFill>
                <a:cs typeface="Andalus" pitchFamily="18" charset="-78"/>
              </a:rPr>
              <a:t/>
            </a:r>
            <a:br>
              <a:rPr lang="en-US" sz="3600" dirty="0" smtClean="0">
                <a:solidFill>
                  <a:schemeClr val="bg1"/>
                </a:solidFill>
                <a:cs typeface="Andalus" pitchFamily="18" charset="-78"/>
              </a:rPr>
            </a:br>
            <a:r>
              <a:rPr lang="en-US" sz="4000" dirty="0" smtClean="0">
                <a:solidFill>
                  <a:schemeClr val="bg1"/>
                </a:solidFill>
                <a:cs typeface="Andalus" pitchFamily="18" charset="-78"/>
              </a:rPr>
              <a:t>        </a:t>
            </a:r>
            <a:r>
              <a:rPr lang="en-US" sz="4000" dirty="0" smtClean="0">
                <a:solidFill>
                  <a:schemeClr val="bg1"/>
                </a:solidFill>
                <a:latin typeface="Andalus" pitchFamily="18" charset="-78"/>
                <a:cs typeface="Andalus" pitchFamily="18" charset="-78"/>
              </a:rPr>
              <a:t>Habit 2- Begin With the End in Mind</a:t>
            </a:r>
            <a:r>
              <a:rPr lang="en-US" sz="3600" dirty="0" smtClean="0">
                <a:solidFill>
                  <a:schemeClr val="bg1"/>
                </a:solidFill>
                <a:latin typeface="Andalus" pitchFamily="18" charset="-78"/>
                <a:cs typeface="Andalus" pitchFamily="18" charset="-78"/>
              </a:rPr>
              <a:t/>
            </a:r>
            <a:br>
              <a:rPr lang="en-US" sz="3600" dirty="0" smtClean="0">
                <a:solidFill>
                  <a:schemeClr val="bg1"/>
                </a:solidFill>
                <a:latin typeface="Andalus" pitchFamily="18" charset="-78"/>
                <a:cs typeface="Andalus" pitchFamily="18" charset="-78"/>
              </a:rPr>
            </a:br>
            <a:r>
              <a:rPr lang="en-US" sz="3600" dirty="0" smtClean="0">
                <a:solidFill>
                  <a:schemeClr val="bg1"/>
                </a:solidFill>
                <a:latin typeface="Andalus" pitchFamily="18" charset="-78"/>
                <a:cs typeface="Andalus" pitchFamily="18" charset="-78"/>
              </a:rPr>
              <a:t>		</a:t>
            </a:r>
            <a:r>
              <a:rPr lang="en-US" sz="3600" b="1" dirty="0" smtClean="0">
                <a:solidFill>
                  <a:schemeClr val="bg1"/>
                </a:solidFill>
                <a:latin typeface="Andalus" pitchFamily="18" charset="-78"/>
                <a:cs typeface="Andalus" pitchFamily="18" charset="-78"/>
              </a:rPr>
              <a:t>           </a:t>
            </a:r>
            <a:r>
              <a:rPr lang="en-US" sz="3600" b="1" dirty="0" smtClean="0">
                <a:latin typeface="Andalus" pitchFamily="18" charset="-78"/>
                <a:cs typeface="Andalus" pitchFamily="18" charset="-78"/>
              </a:rPr>
              <a:t>Have a Plan</a:t>
            </a:r>
            <a:r>
              <a:rPr lang="en-US" sz="3600" dirty="0" smtClean="0">
                <a:solidFill>
                  <a:schemeClr val="bg1"/>
                </a:solidFill>
                <a:cs typeface="Andalus" pitchFamily="18" charset="-78"/>
              </a:rPr>
              <a:t/>
            </a:r>
            <a:br>
              <a:rPr lang="en-US" sz="3600" dirty="0" smtClean="0">
                <a:solidFill>
                  <a:schemeClr val="bg1"/>
                </a:solidFill>
                <a:cs typeface="Andalus" pitchFamily="18" charset="-78"/>
              </a:rPr>
            </a:br>
            <a:endParaRPr lang="en-US" sz="3600" dirty="0">
              <a:solidFill>
                <a:schemeClr val="bg1"/>
              </a:solidFill>
              <a:cs typeface="Andalus" pitchFamily="18" charset="-78"/>
            </a:endParaRPr>
          </a:p>
        </p:txBody>
      </p:sp>
      <p:sp>
        <p:nvSpPr>
          <p:cNvPr id="5" name="Content Placeholder 4"/>
          <p:cNvSpPr>
            <a:spLocks noGrp="1"/>
          </p:cNvSpPr>
          <p:nvPr>
            <p:ph idx="1"/>
          </p:nvPr>
        </p:nvSpPr>
        <p:spPr>
          <a:xfrm>
            <a:off x="2438400" y="4419600"/>
            <a:ext cx="6705600" cy="2209800"/>
          </a:xfrm>
          <a:solidFill>
            <a:schemeClr val="tx1"/>
          </a:solidFill>
          <a:ln w="57150">
            <a:solidFill>
              <a:schemeClr val="tx1"/>
            </a:solidFill>
          </a:ln>
        </p:spPr>
        <p:txBody>
          <a:bodyPr>
            <a:noAutofit/>
          </a:bodyPr>
          <a:lstStyle/>
          <a:p>
            <a:pPr>
              <a:buNone/>
            </a:pPr>
            <a:r>
              <a:rPr lang="en-US" sz="2400" dirty="0" smtClean="0">
                <a:solidFill>
                  <a:srgbClr val="92D050"/>
                </a:solidFill>
              </a:rPr>
              <a:t>  I am beginning with the end in mind….. </a:t>
            </a:r>
          </a:p>
          <a:p>
            <a:pPr>
              <a:buNone/>
            </a:pPr>
            <a:r>
              <a:rPr lang="en-US" sz="2400" dirty="0" smtClean="0">
                <a:solidFill>
                  <a:srgbClr val="92D050"/>
                </a:solidFill>
              </a:rPr>
              <a:t>      I plan ahead and set goals. I do things that have meaning and make a difference. I am an important part of my classroom and contribute to my school’s mission and vision. I look for ways to be a good citizen</a:t>
            </a:r>
            <a:endParaRPr lang="en-US" sz="2400" dirty="0">
              <a:solidFill>
                <a:srgbClr val="92D050"/>
              </a:solidFill>
            </a:endParaRPr>
          </a:p>
        </p:txBody>
      </p:sp>
      <p:pic>
        <p:nvPicPr>
          <p:cNvPr id="1029" name="Picture 5" descr="C:\Users\kkennedy\AppData\Local\Microsoft\Windows\Temporary Internet Files\Content.IE5\JO84FH52\MC900434929[1].png"/>
          <p:cNvPicPr>
            <a:picLocks noChangeAspect="1" noChangeArrowheads="1"/>
          </p:cNvPicPr>
          <p:nvPr/>
        </p:nvPicPr>
        <p:blipFill>
          <a:blip r:embed="rId2" cstate="print"/>
          <a:srcRect/>
          <a:stretch>
            <a:fillRect/>
          </a:stretch>
        </p:blipFill>
        <p:spPr bwMode="auto">
          <a:xfrm>
            <a:off x="533400" y="2971800"/>
            <a:ext cx="1828572" cy="1828572"/>
          </a:xfrm>
          <a:prstGeom prst="rect">
            <a:avLst/>
          </a:prstGeom>
          <a:noFill/>
        </p:spPr>
      </p:pic>
      <p:pic>
        <p:nvPicPr>
          <p:cNvPr id="1031" name="Picture 7" descr="C:\Users\kkennedy\AppData\Local\Microsoft\Windows\Temporary Internet Files\Content.IE5\RTHQYRM3\MP900433173[1].jpg"/>
          <p:cNvPicPr>
            <a:picLocks noChangeAspect="1" noChangeArrowheads="1"/>
          </p:cNvPicPr>
          <p:nvPr/>
        </p:nvPicPr>
        <p:blipFill>
          <a:blip r:embed="rId3" cstate="print"/>
          <a:srcRect/>
          <a:stretch>
            <a:fillRect/>
          </a:stretch>
        </p:blipFill>
        <p:spPr bwMode="auto">
          <a:xfrm>
            <a:off x="6172200" y="1371600"/>
            <a:ext cx="2571750" cy="1371600"/>
          </a:xfrm>
          <a:prstGeom prst="rect">
            <a:avLst/>
          </a:prstGeom>
          <a:noFill/>
        </p:spPr>
      </p:pic>
      <p:sp>
        <p:nvSpPr>
          <p:cNvPr id="9" name="TextBox 8"/>
          <p:cNvSpPr txBox="1"/>
          <p:nvPr/>
        </p:nvSpPr>
        <p:spPr>
          <a:xfrm>
            <a:off x="304800" y="1371600"/>
            <a:ext cx="2362200" cy="2031325"/>
          </a:xfrm>
          <a:prstGeom prst="rect">
            <a:avLst/>
          </a:prstGeom>
          <a:noFill/>
        </p:spPr>
        <p:txBody>
          <a:bodyPr wrap="square" rtlCol="0">
            <a:spAutoFit/>
          </a:bodyPr>
          <a:lstStyle/>
          <a:p>
            <a:r>
              <a:rPr lang="en-US" dirty="0" smtClean="0">
                <a:solidFill>
                  <a:srgbClr val="FFFF00"/>
                </a:solidFill>
              </a:rPr>
              <a:t>Make a goal for yourself.  What do you want to get better at ?</a:t>
            </a:r>
          </a:p>
          <a:p>
            <a:r>
              <a:rPr lang="en-US" dirty="0" smtClean="0">
                <a:solidFill>
                  <a:srgbClr val="FFFF00"/>
                </a:solidFill>
              </a:rPr>
              <a:t>What could you do to help the world be a better place? </a:t>
            </a:r>
          </a:p>
          <a:p>
            <a:endParaRPr lang="en-US" dirty="0">
              <a:solidFill>
                <a:srgbClr val="FFFF00"/>
              </a:solidFill>
            </a:endParaRPr>
          </a:p>
        </p:txBody>
      </p:sp>
      <p:sp>
        <p:nvSpPr>
          <p:cNvPr id="10" name="TextBox 9"/>
          <p:cNvSpPr txBox="1"/>
          <p:nvPr/>
        </p:nvSpPr>
        <p:spPr>
          <a:xfrm>
            <a:off x="6096000" y="2819400"/>
            <a:ext cx="2819400" cy="1323439"/>
          </a:xfrm>
          <a:prstGeom prst="rect">
            <a:avLst/>
          </a:prstGeom>
          <a:noFill/>
          <a:ln w="57150">
            <a:solidFill>
              <a:srgbClr val="00B0F0"/>
            </a:solidFill>
          </a:ln>
        </p:spPr>
        <p:txBody>
          <a:bodyPr wrap="square" rtlCol="0">
            <a:spAutoFit/>
          </a:bodyPr>
          <a:lstStyle/>
          <a:p>
            <a:r>
              <a:rPr lang="en-US" dirty="0" smtClean="0">
                <a:solidFill>
                  <a:srgbClr val="FFFF00"/>
                </a:solidFill>
              </a:rPr>
              <a:t>“</a:t>
            </a:r>
            <a:r>
              <a:rPr lang="en-US" sz="2000" dirty="0" smtClean="0">
                <a:solidFill>
                  <a:srgbClr val="FFFF00"/>
                </a:solidFill>
              </a:rPr>
              <a:t>My goal is to practice so that I can be the best gymnast.  I want to be in the Olympics someday!” </a:t>
            </a:r>
            <a:endParaRPr lang="en-US" sz="2000" dirty="0">
              <a:solidFill>
                <a:srgbClr val="FFFF00"/>
              </a:solidFill>
            </a:endParaRPr>
          </a:p>
        </p:txBody>
      </p:sp>
      <p:pic>
        <p:nvPicPr>
          <p:cNvPr id="7170" name="Picture 2" descr="C:\Users\kkennedy\AppData\Local\Microsoft\Windows\Temporary Internet Files\Content.IE5\FJGXH8HM\MP900442486[1].jpg"/>
          <p:cNvPicPr>
            <a:picLocks noChangeAspect="1" noChangeArrowheads="1"/>
          </p:cNvPicPr>
          <p:nvPr/>
        </p:nvPicPr>
        <p:blipFill>
          <a:blip r:embed="rId4" cstate="print"/>
          <a:srcRect/>
          <a:stretch>
            <a:fillRect/>
          </a:stretch>
        </p:blipFill>
        <p:spPr bwMode="auto">
          <a:xfrm>
            <a:off x="2819400" y="1295400"/>
            <a:ext cx="3124200" cy="197638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33CC"/>
          </a:solidFill>
          <a:ln>
            <a:solidFill>
              <a:srgbClr val="FF33CC"/>
            </a:solidFill>
          </a:ln>
        </p:spPr>
        <p:txBody>
          <a:bodyPr>
            <a:normAutofit fontScale="90000"/>
          </a:bodyPr>
          <a:lstStyle/>
          <a:p>
            <a:r>
              <a:rPr lang="en-US" b="1" dirty="0" smtClean="0">
                <a:solidFill>
                  <a:srgbClr val="FFFF00"/>
                </a:solidFill>
                <a:latin typeface="Andalus" pitchFamily="18" charset="-78"/>
                <a:cs typeface="Andalus" pitchFamily="18" charset="-78"/>
              </a:rPr>
              <a:t>Habit 3 – Put First Things First </a:t>
            </a:r>
            <a:br>
              <a:rPr lang="en-US" b="1" dirty="0" smtClean="0">
                <a:solidFill>
                  <a:srgbClr val="FFFF00"/>
                </a:solidFill>
                <a:latin typeface="Andalus" pitchFamily="18" charset="-78"/>
                <a:cs typeface="Andalus" pitchFamily="18" charset="-78"/>
              </a:rPr>
            </a:br>
            <a:r>
              <a:rPr lang="en-US" sz="3600" b="1" dirty="0" smtClean="0">
                <a:latin typeface="Andalus" pitchFamily="18" charset="-78"/>
                <a:cs typeface="Andalus" pitchFamily="18" charset="-78"/>
              </a:rPr>
              <a:t>Work First, Then Play </a:t>
            </a:r>
            <a:endParaRPr lang="en-US" sz="3600" b="1" dirty="0">
              <a:latin typeface="Andalus" pitchFamily="18" charset="-78"/>
              <a:cs typeface="Andalus" pitchFamily="18" charset="-78"/>
            </a:endParaRPr>
          </a:p>
        </p:txBody>
      </p:sp>
      <p:sp>
        <p:nvSpPr>
          <p:cNvPr id="3" name="Content Placeholder 2"/>
          <p:cNvSpPr>
            <a:spLocks noGrp="1"/>
          </p:cNvSpPr>
          <p:nvPr>
            <p:ph idx="1"/>
          </p:nvPr>
        </p:nvSpPr>
        <p:spPr>
          <a:xfrm>
            <a:off x="457200" y="1600201"/>
            <a:ext cx="4038600" cy="1828799"/>
          </a:xfrm>
        </p:spPr>
        <p:txBody>
          <a:bodyPr>
            <a:normAutofit fontScale="85000" lnSpcReduction="20000"/>
          </a:bodyPr>
          <a:lstStyle/>
          <a:p>
            <a:pPr>
              <a:buNone/>
            </a:pPr>
            <a:r>
              <a:rPr lang="en-US" sz="2200" b="1" dirty="0" smtClean="0">
                <a:solidFill>
                  <a:srgbClr val="FF33CC"/>
                </a:solidFill>
                <a:latin typeface="Andalus" pitchFamily="18" charset="-78"/>
                <a:cs typeface="Andalus" pitchFamily="18" charset="-78"/>
              </a:rPr>
              <a:t>When I put First Things First…. </a:t>
            </a:r>
          </a:p>
          <a:p>
            <a:pPr>
              <a:buNone/>
            </a:pPr>
            <a:r>
              <a:rPr lang="en-US" sz="2200" dirty="0" smtClean="0">
                <a:solidFill>
                  <a:schemeClr val="bg1"/>
                </a:solidFill>
                <a:latin typeface="+mj-lt"/>
                <a:cs typeface="Andalus" pitchFamily="18" charset="-78"/>
              </a:rPr>
              <a:t>       I spend my time on things that are most important. This means I say no to things I know I should not do. I set priorities, make a schedule, and follow my plan. I am disciplined and organized</a:t>
            </a:r>
            <a:r>
              <a:rPr lang="en-US" sz="1800" dirty="0" smtClean="0">
                <a:solidFill>
                  <a:schemeClr val="bg1"/>
                </a:solidFill>
              </a:rPr>
              <a:t>.</a:t>
            </a:r>
            <a:endParaRPr lang="en-US" sz="1800" dirty="0">
              <a:solidFill>
                <a:schemeClr val="bg1"/>
              </a:solidFill>
            </a:endParaRPr>
          </a:p>
        </p:txBody>
      </p:sp>
      <p:pic>
        <p:nvPicPr>
          <p:cNvPr id="4098" name="Picture 2" descr="C:\Users\kkennedy\AppData\Local\Microsoft\Windows\Temporary Internet Files\Content.IE5\RTHQYRM3\MP900422167[1].jpg"/>
          <p:cNvPicPr>
            <a:picLocks noChangeAspect="1" noChangeArrowheads="1"/>
          </p:cNvPicPr>
          <p:nvPr/>
        </p:nvPicPr>
        <p:blipFill>
          <a:blip r:embed="rId2" cstate="print"/>
          <a:srcRect/>
          <a:stretch>
            <a:fillRect/>
          </a:stretch>
        </p:blipFill>
        <p:spPr bwMode="auto">
          <a:xfrm>
            <a:off x="0" y="4495800"/>
            <a:ext cx="2362200" cy="2362200"/>
          </a:xfrm>
          <a:prstGeom prst="rect">
            <a:avLst/>
          </a:prstGeom>
          <a:noFill/>
        </p:spPr>
      </p:pic>
      <p:pic>
        <p:nvPicPr>
          <p:cNvPr id="4099" name="Picture 3" descr="C:\Users\kkennedy\AppData\Local\Microsoft\Windows\Temporary Internet Files\Content.IE5\KJTGRSCV\MP900442219[1].jpg"/>
          <p:cNvPicPr>
            <a:picLocks noChangeAspect="1" noChangeArrowheads="1"/>
          </p:cNvPicPr>
          <p:nvPr/>
        </p:nvPicPr>
        <p:blipFill>
          <a:blip r:embed="rId3" cstate="print"/>
          <a:srcRect/>
          <a:stretch>
            <a:fillRect/>
          </a:stretch>
        </p:blipFill>
        <p:spPr bwMode="auto">
          <a:xfrm>
            <a:off x="4419600" y="1524000"/>
            <a:ext cx="3429000" cy="2286000"/>
          </a:xfrm>
          <a:prstGeom prst="rect">
            <a:avLst/>
          </a:prstGeom>
          <a:noFill/>
        </p:spPr>
      </p:pic>
      <p:sp>
        <p:nvSpPr>
          <p:cNvPr id="8" name="TextBox 7"/>
          <p:cNvSpPr txBox="1"/>
          <p:nvPr/>
        </p:nvSpPr>
        <p:spPr>
          <a:xfrm>
            <a:off x="2438400" y="3932872"/>
            <a:ext cx="4038600" cy="1200329"/>
          </a:xfrm>
          <a:prstGeom prst="rect">
            <a:avLst/>
          </a:prstGeom>
          <a:noFill/>
          <a:ln w="57150">
            <a:solidFill>
              <a:srgbClr val="FFFF00"/>
            </a:solidFill>
          </a:ln>
        </p:spPr>
        <p:txBody>
          <a:bodyPr wrap="square" rtlCol="0">
            <a:spAutoFit/>
          </a:bodyPr>
          <a:lstStyle/>
          <a:p>
            <a:r>
              <a:rPr lang="en-US" dirty="0" smtClean="0">
                <a:solidFill>
                  <a:srgbClr val="FFFF00"/>
                </a:solidFill>
              </a:rPr>
              <a:t>“My </a:t>
            </a:r>
            <a:r>
              <a:rPr lang="en-US" dirty="0" smtClean="0">
                <a:solidFill>
                  <a:srgbClr val="FFFF00"/>
                </a:solidFill>
              </a:rPr>
              <a:t>friends want me to come outside and play.. But I know I have to finish my homework FIRST </a:t>
            </a:r>
            <a:r>
              <a:rPr lang="en-US" dirty="0" smtClean="0">
                <a:solidFill>
                  <a:srgbClr val="FFFF00"/>
                </a:solidFill>
              </a:rPr>
              <a:t>.  </a:t>
            </a:r>
            <a:r>
              <a:rPr lang="en-US" dirty="0" smtClean="0">
                <a:solidFill>
                  <a:srgbClr val="FFFF00"/>
                </a:solidFill>
              </a:rPr>
              <a:t>When I finish </a:t>
            </a:r>
            <a:r>
              <a:rPr lang="en-US" dirty="0" smtClean="0">
                <a:solidFill>
                  <a:srgbClr val="FFFF00"/>
                </a:solidFill>
              </a:rPr>
              <a:t>it,  I know I can </a:t>
            </a:r>
            <a:r>
              <a:rPr lang="en-US" dirty="0" smtClean="0">
                <a:solidFill>
                  <a:srgbClr val="FFFF00"/>
                </a:solidFill>
              </a:rPr>
              <a:t>go meet them </a:t>
            </a:r>
            <a:r>
              <a:rPr lang="en-US" dirty="0" smtClean="0">
                <a:solidFill>
                  <a:srgbClr val="FFFF00"/>
                </a:solidFill>
              </a:rPr>
              <a:t>outside</a:t>
            </a:r>
            <a:r>
              <a:rPr lang="en-US" dirty="0" smtClean="0">
                <a:solidFill>
                  <a:srgbClr val="FFFF00"/>
                </a:solidFill>
              </a:rPr>
              <a:t>”.</a:t>
            </a:r>
            <a:endParaRPr lang="en-US" dirty="0">
              <a:solidFill>
                <a:srgbClr val="FFFF00"/>
              </a:solidFill>
            </a:endParaRPr>
          </a:p>
        </p:txBody>
      </p:sp>
      <p:sp>
        <p:nvSpPr>
          <p:cNvPr id="9" name="TextBox 8"/>
          <p:cNvSpPr txBox="1"/>
          <p:nvPr/>
        </p:nvSpPr>
        <p:spPr>
          <a:xfrm>
            <a:off x="6629400" y="4191001"/>
            <a:ext cx="2514600" cy="2585323"/>
          </a:xfrm>
          <a:prstGeom prst="rect">
            <a:avLst/>
          </a:prstGeom>
          <a:noFill/>
          <a:ln w="57150">
            <a:solidFill>
              <a:srgbClr val="FF33CC"/>
            </a:solidFill>
          </a:ln>
        </p:spPr>
        <p:txBody>
          <a:bodyPr wrap="square" rtlCol="0">
            <a:spAutoFit/>
          </a:bodyPr>
          <a:lstStyle/>
          <a:p>
            <a:r>
              <a:rPr lang="en-US" dirty="0" smtClean="0">
                <a:solidFill>
                  <a:srgbClr val="FF33CC"/>
                </a:solidFill>
                <a:latin typeface="Cooper Black" pitchFamily="18" charset="0"/>
              </a:rPr>
              <a:t>My List..</a:t>
            </a:r>
          </a:p>
          <a:p>
            <a:pPr>
              <a:buFont typeface="Arial" charset="0"/>
              <a:buChar char="•"/>
            </a:pPr>
            <a:r>
              <a:rPr lang="en-US" dirty="0" smtClean="0">
                <a:solidFill>
                  <a:schemeClr val="bg1"/>
                </a:solidFill>
                <a:latin typeface="Cooper Black" pitchFamily="18" charset="0"/>
              </a:rPr>
              <a:t> do homework</a:t>
            </a:r>
          </a:p>
          <a:p>
            <a:pPr>
              <a:buFont typeface="Arial" charset="0"/>
              <a:buChar char="•"/>
            </a:pPr>
            <a:r>
              <a:rPr lang="en-US" dirty="0" smtClean="0">
                <a:solidFill>
                  <a:schemeClr val="bg1"/>
                </a:solidFill>
                <a:latin typeface="Cooper Black" pitchFamily="18" charset="0"/>
              </a:rPr>
              <a:t> play outside</a:t>
            </a:r>
          </a:p>
          <a:p>
            <a:pPr>
              <a:buFont typeface="Arial" charset="0"/>
              <a:buChar char="•"/>
            </a:pPr>
            <a:r>
              <a:rPr lang="en-US" dirty="0" smtClean="0">
                <a:solidFill>
                  <a:schemeClr val="bg1"/>
                </a:solidFill>
                <a:latin typeface="Cooper Black" pitchFamily="18" charset="0"/>
              </a:rPr>
              <a:t> eat dinner</a:t>
            </a:r>
          </a:p>
          <a:p>
            <a:pPr>
              <a:buFont typeface="Arial" charset="0"/>
              <a:buChar char="•"/>
            </a:pPr>
            <a:r>
              <a:rPr lang="en-US" dirty="0" smtClean="0">
                <a:solidFill>
                  <a:schemeClr val="bg1"/>
                </a:solidFill>
                <a:latin typeface="Cooper Black" pitchFamily="18" charset="0"/>
              </a:rPr>
              <a:t> read a book</a:t>
            </a:r>
          </a:p>
          <a:p>
            <a:pPr>
              <a:buFont typeface="Arial" charset="0"/>
              <a:buChar char="•"/>
            </a:pPr>
            <a:r>
              <a:rPr lang="en-US" dirty="0" smtClean="0">
                <a:solidFill>
                  <a:schemeClr val="bg1"/>
                </a:solidFill>
                <a:latin typeface="Cooper Black" pitchFamily="18" charset="0"/>
              </a:rPr>
              <a:t> pack my book bag</a:t>
            </a:r>
          </a:p>
          <a:p>
            <a:pPr>
              <a:buFont typeface="Arial" charset="0"/>
              <a:buChar char="•"/>
            </a:pPr>
            <a:r>
              <a:rPr lang="en-US" dirty="0" smtClean="0">
                <a:solidFill>
                  <a:schemeClr val="bg1"/>
                </a:solidFill>
                <a:latin typeface="Cooper Black" pitchFamily="18" charset="0"/>
              </a:rPr>
              <a:t> get ready for bed</a:t>
            </a:r>
          </a:p>
          <a:p>
            <a:pPr>
              <a:buFont typeface="Arial" charset="0"/>
              <a:buChar char="•"/>
            </a:pPr>
            <a:endParaRPr lang="en-US" dirty="0" smtClean="0">
              <a:solidFill>
                <a:srgbClr val="FF33CC"/>
              </a:solidFill>
              <a:latin typeface="Cooper Black" pitchFamily="18" charset="0"/>
            </a:endParaRPr>
          </a:p>
          <a:p>
            <a:endParaRPr lang="en-US" dirty="0" smtClean="0">
              <a:solidFill>
                <a:srgbClr val="FF33CC"/>
              </a:solidFill>
              <a:latin typeface="Cooper Black"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371600"/>
          </a:xfrm>
          <a:solidFill>
            <a:srgbClr val="9900FF"/>
          </a:solidFill>
        </p:spPr>
        <p:txBody>
          <a:bodyPr>
            <a:normAutofit fontScale="90000"/>
          </a:bodyPr>
          <a:lstStyle/>
          <a:p>
            <a:r>
              <a:rPr lang="en-US" sz="3100" dirty="0" smtClean="0">
                <a:solidFill>
                  <a:schemeClr val="bg1"/>
                </a:solidFill>
              </a:rPr>
              <a:t/>
            </a:r>
            <a:br>
              <a:rPr lang="en-US" sz="3100" dirty="0" smtClean="0">
                <a:solidFill>
                  <a:schemeClr val="bg1"/>
                </a:solidFill>
              </a:rPr>
            </a:br>
            <a:r>
              <a:rPr lang="en-US" sz="4900" b="1" dirty="0" smtClean="0">
                <a:solidFill>
                  <a:srgbClr val="FF33CC"/>
                </a:solidFill>
                <a:latin typeface="Andalus" pitchFamily="18" charset="-78"/>
                <a:cs typeface="Andalus" pitchFamily="18" charset="-78"/>
              </a:rPr>
              <a:t>Habit 4 - Think Win- Win</a:t>
            </a:r>
            <a:br>
              <a:rPr lang="en-US" sz="4900" b="1" dirty="0" smtClean="0">
                <a:solidFill>
                  <a:srgbClr val="FF33CC"/>
                </a:solidFill>
                <a:latin typeface="Andalus" pitchFamily="18" charset="-78"/>
                <a:cs typeface="Andalus" pitchFamily="18" charset="-78"/>
              </a:rPr>
            </a:br>
            <a:r>
              <a:rPr lang="en-US" sz="3600" b="1" dirty="0" smtClean="0">
                <a:latin typeface="Andalus" pitchFamily="18" charset="-78"/>
                <a:cs typeface="Andalus" pitchFamily="18" charset="-78"/>
              </a:rPr>
              <a:t>Everyone can Win</a:t>
            </a:r>
            <a:endParaRPr lang="en-US" sz="3600" b="1" dirty="0">
              <a:latin typeface="Andalus" pitchFamily="18" charset="-78"/>
              <a:cs typeface="Andalus" pitchFamily="18" charset="-78"/>
            </a:endParaRPr>
          </a:p>
        </p:txBody>
      </p:sp>
      <p:sp>
        <p:nvSpPr>
          <p:cNvPr id="3" name="Content Placeholder 2"/>
          <p:cNvSpPr>
            <a:spLocks noGrp="1"/>
          </p:cNvSpPr>
          <p:nvPr>
            <p:ph idx="1"/>
          </p:nvPr>
        </p:nvSpPr>
        <p:spPr>
          <a:xfrm>
            <a:off x="457200" y="1676400"/>
            <a:ext cx="4267200" cy="2286000"/>
          </a:xfrm>
        </p:spPr>
        <p:txBody>
          <a:bodyPr>
            <a:normAutofit fontScale="47500" lnSpcReduction="20000"/>
          </a:bodyPr>
          <a:lstStyle/>
          <a:p>
            <a:r>
              <a:rPr lang="en-US" b="1" dirty="0" smtClean="0"/>
              <a:t>Habit 4 —If I IF</a:t>
            </a:r>
          </a:p>
          <a:p>
            <a:pPr>
              <a:buNone/>
            </a:pPr>
            <a:r>
              <a:rPr lang="en-US" sz="4200" b="1" dirty="0" smtClean="0">
                <a:solidFill>
                  <a:srgbClr val="FF33CC"/>
                </a:solidFill>
              </a:rPr>
              <a:t>I am Thinking  Win-Win if……</a:t>
            </a:r>
          </a:p>
          <a:p>
            <a:pPr>
              <a:buNone/>
            </a:pPr>
            <a:r>
              <a:rPr lang="en-US" sz="4200" dirty="0" smtClean="0">
                <a:solidFill>
                  <a:schemeClr val="bg1"/>
                </a:solidFill>
              </a:rPr>
              <a:t>       I balance courage for getting what I want with consideration for what others want. I make deposits in others’ Emotional Bank Accounts. When conflicts arise, I look for third alternatives.</a:t>
            </a:r>
            <a:endParaRPr lang="en-US" sz="4200" dirty="0">
              <a:solidFill>
                <a:schemeClr val="bg1"/>
              </a:solidFill>
            </a:endParaRPr>
          </a:p>
        </p:txBody>
      </p:sp>
      <p:pic>
        <p:nvPicPr>
          <p:cNvPr id="1032" name="Picture 8" descr="C:\Users\kkennedy\AppData\Local\Microsoft\Windows\Temporary Internet Files\Content.IE5\J8IL8IKF\MP900423028[1].jpg"/>
          <p:cNvPicPr>
            <a:picLocks noChangeAspect="1" noChangeArrowheads="1"/>
          </p:cNvPicPr>
          <p:nvPr/>
        </p:nvPicPr>
        <p:blipFill>
          <a:blip r:embed="rId2" cstate="print"/>
          <a:srcRect/>
          <a:stretch>
            <a:fillRect/>
          </a:stretch>
        </p:blipFill>
        <p:spPr bwMode="auto">
          <a:xfrm>
            <a:off x="304800" y="4038600"/>
            <a:ext cx="2667000" cy="2667000"/>
          </a:xfrm>
          <a:prstGeom prst="rect">
            <a:avLst/>
          </a:prstGeom>
          <a:noFill/>
        </p:spPr>
      </p:pic>
      <p:pic>
        <p:nvPicPr>
          <p:cNvPr id="1037" name="Picture 13" descr="C:\Users\kkennedy\AppData\Local\Microsoft\Windows\Temporary Internet Files\Content.IE5\JO84FH52\MP900430504[1].jpg"/>
          <p:cNvPicPr>
            <a:picLocks noChangeAspect="1" noChangeArrowheads="1"/>
          </p:cNvPicPr>
          <p:nvPr/>
        </p:nvPicPr>
        <p:blipFill>
          <a:blip r:embed="rId3" cstate="print"/>
          <a:srcRect/>
          <a:stretch>
            <a:fillRect/>
          </a:stretch>
        </p:blipFill>
        <p:spPr bwMode="auto">
          <a:xfrm>
            <a:off x="7239000" y="1600200"/>
            <a:ext cx="1676400" cy="1676400"/>
          </a:xfrm>
          <a:prstGeom prst="rect">
            <a:avLst/>
          </a:prstGeom>
          <a:noFill/>
        </p:spPr>
      </p:pic>
      <p:pic>
        <p:nvPicPr>
          <p:cNvPr id="1039" name="Picture 15" descr="C:\Users\kkennedy\AppData\Local\Microsoft\Windows\Temporary Internet Files\Content.IE5\JO84FH52\MP900422157[1].jpg"/>
          <p:cNvPicPr>
            <a:picLocks noChangeAspect="1" noChangeArrowheads="1"/>
          </p:cNvPicPr>
          <p:nvPr/>
        </p:nvPicPr>
        <p:blipFill>
          <a:blip r:embed="rId4" cstate="print"/>
          <a:srcRect/>
          <a:stretch>
            <a:fillRect/>
          </a:stretch>
        </p:blipFill>
        <p:spPr bwMode="auto">
          <a:xfrm>
            <a:off x="7391400" y="5105400"/>
            <a:ext cx="1752600" cy="1752600"/>
          </a:xfrm>
          <a:prstGeom prst="rect">
            <a:avLst/>
          </a:prstGeom>
          <a:noFill/>
        </p:spPr>
      </p:pic>
      <p:sp>
        <p:nvSpPr>
          <p:cNvPr id="18" name="TextBox 17"/>
          <p:cNvSpPr txBox="1"/>
          <p:nvPr/>
        </p:nvSpPr>
        <p:spPr>
          <a:xfrm>
            <a:off x="3581400" y="3886200"/>
            <a:ext cx="3733800" cy="2585323"/>
          </a:xfrm>
          <a:prstGeom prst="rect">
            <a:avLst/>
          </a:prstGeom>
          <a:noFill/>
          <a:ln w="57150">
            <a:solidFill>
              <a:srgbClr val="9900FF"/>
            </a:solidFill>
          </a:ln>
        </p:spPr>
        <p:txBody>
          <a:bodyPr wrap="square" rtlCol="0">
            <a:spAutoFit/>
          </a:bodyPr>
          <a:lstStyle/>
          <a:p>
            <a:r>
              <a:rPr lang="en-US" dirty="0" smtClean="0">
                <a:solidFill>
                  <a:schemeClr val="accent2"/>
                </a:solidFill>
              </a:rPr>
              <a:t>My friend Mike was having a bad day.</a:t>
            </a:r>
          </a:p>
          <a:p>
            <a:r>
              <a:rPr lang="en-US" dirty="0" smtClean="0">
                <a:solidFill>
                  <a:schemeClr val="accent2"/>
                </a:solidFill>
              </a:rPr>
              <a:t>He was upset because he didn’t make the baseball team and I did.  I asked the coach if he could be our manager and then he could still be part of our team.  The coach agreed and Mike was  so excited to be on our team. The coach was happy too  because Mike was a good scorekeeper.  </a:t>
            </a:r>
            <a:endParaRPr lang="en-US" dirty="0">
              <a:solidFill>
                <a:schemeClr val="accent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249362"/>
          </a:xfrm>
          <a:solidFill>
            <a:srgbClr val="FFFF00"/>
          </a:solidFill>
        </p:spPr>
        <p:txBody>
          <a:bodyPr>
            <a:normAutofit fontScale="90000"/>
          </a:bodyPr>
          <a:lstStyle/>
          <a:p>
            <a:pPr algn="l"/>
            <a:r>
              <a:rPr lang="en-US" sz="3100" b="1" dirty="0" smtClean="0">
                <a:solidFill>
                  <a:srgbClr val="00B0F0"/>
                </a:solidFill>
                <a:latin typeface="Andalus" pitchFamily="18" charset="-78"/>
                <a:cs typeface="Andalus" pitchFamily="18" charset="-78"/>
              </a:rPr>
              <a:t>Habit 5-Seek First to Understand, then to Be Understood</a:t>
            </a:r>
            <a:br>
              <a:rPr lang="en-US" sz="3100" b="1" dirty="0" smtClean="0">
                <a:solidFill>
                  <a:srgbClr val="00B0F0"/>
                </a:solidFill>
                <a:latin typeface="Andalus" pitchFamily="18" charset="-78"/>
                <a:cs typeface="Andalus" pitchFamily="18" charset="-78"/>
              </a:rPr>
            </a:br>
            <a:r>
              <a:rPr lang="en-US" sz="3100" b="1" dirty="0" smtClean="0">
                <a:solidFill>
                  <a:srgbClr val="00B0F0"/>
                </a:solidFill>
                <a:latin typeface="Andalus" pitchFamily="18" charset="-78"/>
                <a:cs typeface="Andalus" pitchFamily="18" charset="-78"/>
              </a:rPr>
              <a:t>			  </a:t>
            </a:r>
            <a:r>
              <a:rPr lang="en-US" sz="3100" b="1" dirty="0" smtClean="0">
                <a:latin typeface="Andalus" pitchFamily="18" charset="-78"/>
                <a:cs typeface="Andalus" pitchFamily="18" charset="-78"/>
              </a:rPr>
              <a:t>Listen Before you Talk </a:t>
            </a:r>
            <a:r>
              <a:rPr lang="en-US" sz="2400" b="1" dirty="0" smtClean="0">
                <a:latin typeface="Andalus" pitchFamily="18" charset="-78"/>
                <a:cs typeface="Andalus" pitchFamily="18" charset="-78"/>
              </a:rPr>
              <a:t/>
            </a:r>
            <a:br>
              <a:rPr lang="en-US" sz="2400" b="1" dirty="0" smtClean="0">
                <a:latin typeface="Andalus" pitchFamily="18" charset="-78"/>
                <a:cs typeface="Andalus" pitchFamily="18" charset="-78"/>
              </a:rPr>
            </a:br>
            <a:endParaRPr lang="en-US" sz="2400" b="1" dirty="0">
              <a:latin typeface="Andalus" pitchFamily="18" charset="-78"/>
              <a:cs typeface="Andalus" pitchFamily="18" charset="-78"/>
            </a:endParaRPr>
          </a:p>
        </p:txBody>
      </p:sp>
      <p:sp>
        <p:nvSpPr>
          <p:cNvPr id="3" name="Content Placeholder 2"/>
          <p:cNvSpPr>
            <a:spLocks noGrp="1"/>
          </p:cNvSpPr>
          <p:nvPr>
            <p:ph idx="1"/>
          </p:nvPr>
        </p:nvSpPr>
        <p:spPr>
          <a:xfrm>
            <a:off x="5791200" y="2209800"/>
            <a:ext cx="3352800" cy="2895601"/>
          </a:xfrm>
        </p:spPr>
        <p:txBody>
          <a:bodyPr>
            <a:normAutofit/>
          </a:bodyPr>
          <a:lstStyle/>
          <a:p>
            <a:pPr>
              <a:buNone/>
            </a:pPr>
            <a:r>
              <a:rPr lang="en-US" sz="2400" b="1" dirty="0" smtClean="0">
                <a:solidFill>
                  <a:srgbClr val="FFFF00"/>
                </a:solidFill>
                <a:latin typeface="Andalus" pitchFamily="18" charset="-78"/>
                <a:cs typeface="Andalus" pitchFamily="18" charset="-78"/>
              </a:rPr>
              <a:t>     </a:t>
            </a:r>
            <a:r>
              <a:rPr lang="en-US" sz="1800" b="1" dirty="0" smtClean="0">
                <a:solidFill>
                  <a:srgbClr val="FFFF00"/>
                </a:solidFill>
                <a:latin typeface="Andalus" pitchFamily="18" charset="-78"/>
                <a:cs typeface="Andalus" pitchFamily="18" charset="-78"/>
              </a:rPr>
              <a:t>I listen to other people’s ideas and feelings.  I try to see things from their viewpoints. I listen to others without interrupting.  I am confident in voicing my ideas.  I look people in the eyes when talking</a:t>
            </a:r>
            <a:r>
              <a:rPr lang="en-US" sz="2400" b="1" dirty="0" smtClean="0">
                <a:solidFill>
                  <a:srgbClr val="FFFF00"/>
                </a:solidFill>
                <a:latin typeface="Andalus" pitchFamily="18" charset="-78"/>
                <a:cs typeface="Andalus" pitchFamily="18" charset="-78"/>
              </a:rPr>
              <a:t>.</a:t>
            </a:r>
            <a:endParaRPr lang="en-US" sz="2400" b="1" dirty="0">
              <a:solidFill>
                <a:srgbClr val="FFFF00"/>
              </a:solidFill>
              <a:latin typeface="Andalus" pitchFamily="18" charset="-78"/>
              <a:cs typeface="Andalus" pitchFamily="18" charset="-78"/>
            </a:endParaRPr>
          </a:p>
        </p:txBody>
      </p:sp>
      <p:pic>
        <p:nvPicPr>
          <p:cNvPr id="3076" name="Picture 4" descr="C:\Users\kkennedy\AppData\Local\Microsoft\Windows\Temporary Internet Files\Content.IE5\7O840K8S\MP900448593[1].jpg"/>
          <p:cNvPicPr>
            <a:picLocks noChangeAspect="1" noChangeArrowheads="1"/>
          </p:cNvPicPr>
          <p:nvPr/>
        </p:nvPicPr>
        <p:blipFill>
          <a:blip r:embed="rId2" cstate="print"/>
          <a:srcRect/>
          <a:stretch>
            <a:fillRect/>
          </a:stretch>
        </p:blipFill>
        <p:spPr bwMode="auto">
          <a:xfrm>
            <a:off x="0" y="5334000"/>
            <a:ext cx="2286000" cy="1524000"/>
          </a:xfrm>
          <a:prstGeom prst="rect">
            <a:avLst/>
          </a:prstGeom>
          <a:noFill/>
        </p:spPr>
      </p:pic>
      <p:pic>
        <p:nvPicPr>
          <p:cNvPr id="3083" name="Picture 11" descr="C:\Users\kkennedy\AppData\Local\Microsoft\Windows\Temporary Internet Files\Content.IE5\JO84FH52\MP900423032[1].jpg"/>
          <p:cNvPicPr>
            <a:picLocks noChangeAspect="1" noChangeArrowheads="1"/>
          </p:cNvPicPr>
          <p:nvPr/>
        </p:nvPicPr>
        <p:blipFill>
          <a:blip r:embed="rId3" cstate="print"/>
          <a:srcRect/>
          <a:stretch>
            <a:fillRect/>
          </a:stretch>
        </p:blipFill>
        <p:spPr bwMode="auto">
          <a:xfrm>
            <a:off x="3048000" y="1524000"/>
            <a:ext cx="3124200" cy="3124200"/>
          </a:xfrm>
          <a:prstGeom prst="rect">
            <a:avLst/>
          </a:prstGeom>
          <a:noFill/>
        </p:spPr>
      </p:pic>
      <p:pic>
        <p:nvPicPr>
          <p:cNvPr id="3084" name="Picture 12" descr="C:\Users\kkennedy\AppData\Local\Microsoft\Windows\Temporary Internet Files\Content.IE5\LPOZAJAI\MP900255548[1].jpg"/>
          <p:cNvPicPr>
            <a:picLocks noChangeAspect="1" noChangeArrowheads="1"/>
          </p:cNvPicPr>
          <p:nvPr/>
        </p:nvPicPr>
        <p:blipFill>
          <a:blip r:embed="rId4" cstate="print"/>
          <a:srcRect/>
          <a:stretch>
            <a:fillRect/>
          </a:stretch>
        </p:blipFill>
        <p:spPr bwMode="auto">
          <a:xfrm>
            <a:off x="6407641" y="5029200"/>
            <a:ext cx="2736359" cy="1828800"/>
          </a:xfrm>
          <a:prstGeom prst="rect">
            <a:avLst/>
          </a:prstGeom>
          <a:noFill/>
        </p:spPr>
      </p:pic>
      <p:sp>
        <p:nvSpPr>
          <p:cNvPr id="16" name="TextBox 15"/>
          <p:cNvSpPr txBox="1"/>
          <p:nvPr/>
        </p:nvSpPr>
        <p:spPr>
          <a:xfrm>
            <a:off x="381000" y="1524001"/>
            <a:ext cx="2667000" cy="3693319"/>
          </a:xfrm>
          <a:prstGeom prst="rect">
            <a:avLst/>
          </a:prstGeom>
          <a:noFill/>
          <a:ln>
            <a:solidFill>
              <a:srgbClr val="FFFF00"/>
            </a:solidFill>
          </a:ln>
        </p:spPr>
        <p:txBody>
          <a:bodyPr wrap="square" rtlCol="0">
            <a:spAutoFit/>
          </a:bodyPr>
          <a:lstStyle/>
          <a:p>
            <a:r>
              <a:rPr lang="en-US" dirty="0" smtClean="0">
                <a:solidFill>
                  <a:srgbClr val="00B0F0"/>
                </a:solidFill>
              </a:rPr>
              <a:t>My dad was annoyed because he had a flat tire.  I listened to him explain how everything just kept going wrong today.. He apologized for his bad mood.  I told him I understood and  it was okay. I helped him change the tire and we went out for ice cream.  He was laughing and  he was glad that I listened to him.   </a:t>
            </a:r>
            <a:endParaRPr lang="en-US" dirty="0">
              <a:solidFill>
                <a:srgbClr val="00B0F0"/>
              </a:solidFill>
            </a:endParaRPr>
          </a:p>
        </p:txBody>
      </p:sp>
      <p:pic>
        <p:nvPicPr>
          <p:cNvPr id="3088" name="Picture 16" descr="C:\Users\kkennedy\AppData\Local\Microsoft\Windows\Temporary Internet Files\Content.IE5\RTHQYRM3\MC900013331[1].wmf"/>
          <p:cNvPicPr>
            <a:picLocks noChangeAspect="1" noChangeArrowheads="1"/>
          </p:cNvPicPr>
          <p:nvPr/>
        </p:nvPicPr>
        <p:blipFill>
          <a:blip r:embed="rId5" cstate="print"/>
          <a:srcRect/>
          <a:stretch>
            <a:fillRect/>
          </a:stretch>
        </p:blipFill>
        <p:spPr bwMode="auto">
          <a:xfrm>
            <a:off x="4114800" y="4876800"/>
            <a:ext cx="963778" cy="178033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r>
              <a:rPr lang="en-US" sz="4900" b="1" dirty="0" smtClean="0">
                <a:solidFill>
                  <a:srgbClr val="CCFF66"/>
                </a:solidFill>
                <a:latin typeface="Andalus" pitchFamily="18" charset="-78"/>
                <a:cs typeface="Andalus" pitchFamily="18" charset="-78"/>
              </a:rPr>
              <a:t>Habit 6-Synergize</a:t>
            </a:r>
            <a:r>
              <a:rPr lang="en-US" dirty="0" smtClean="0">
                <a:solidFill>
                  <a:schemeClr val="bg1"/>
                </a:solidFill>
                <a:latin typeface="Andalus" pitchFamily="18" charset="-78"/>
                <a:cs typeface="Andalus" pitchFamily="18" charset="-78"/>
              </a:rPr>
              <a:t/>
            </a:r>
            <a:br>
              <a:rPr lang="en-US" dirty="0" smtClean="0">
                <a:solidFill>
                  <a:schemeClr val="bg1"/>
                </a:solidFill>
                <a:latin typeface="Andalus" pitchFamily="18" charset="-78"/>
                <a:cs typeface="Andalus" pitchFamily="18" charset="-78"/>
              </a:rPr>
            </a:br>
            <a:r>
              <a:rPr lang="en-US" sz="3600" b="1" dirty="0" smtClean="0">
                <a:latin typeface="Andalus" pitchFamily="18" charset="-78"/>
                <a:cs typeface="Andalus" pitchFamily="18" charset="-78"/>
              </a:rPr>
              <a:t>Together is Better </a:t>
            </a:r>
            <a:endParaRPr lang="en-US" sz="3600" b="1" dirty="0">
              <a:latin typeface="Andalus" pitchFamily="18" charset="-78"/>
              <a:cs typeface="Andalus" pitchFamily="18" charset="-78"/>
            </a:endParaRPr>
          </a:p>
        </p:txBody>
      </p:sp>
      <p:sp>
        <p:nvSpPr>
          <p:cNvPr id="3" name="Content Placeholder 2"/>
          <p:cNvSpPr>
            <a:spLocks noGrp="1"/>
          </p:cNvSpPr>
          <p:nvPr>
            <p:ph idx="1"/>
          </p:nvPr>
        </p:nvSpPr>
        <p:spPr>
          <a:xfrm>
            <a:off x="3200400" y="1676400"/>
            <a:ext cx="3886200" cy="3200400"/>
          </a:xfrm>
          <a:solidFill>
            <a:schemeClr val="tx1"/>
          </a:solidFill>
        </p:spPr>
        <p:txBody>
          <a:bodyPr>
            <a:normAutofit fontScale="85000" lnSpcReduction="20000"/>
          </a:bodyPr>
          <a:lstStyle/>
          <a:p>
            <a:pPr>
              <a:buNone/>
            </a:pPr>
            <a:r>
              <a:rPr lang="en-US" sz="1800" dirty="0" smtClean="0">
                <a:solidFill>
                  <a:srgbClr val="CCFF66"/>
                </a:solidFill>
                <a:latin typeface="Andalus" pitchFamily="18" charset="-78"/>
                <a:cs typeface="Andalus" pitchFamily="18" charset="-78"/>
              </a:rPr>
              <a:t>        </a:t>
            </a:r>
            <a:r>
              <a:rPr lang="en-US" sz="2600" b="1" dirty="0" smtClean="0">
                <a:solidFill>
                  <a:srgbClr val="CCFF66"/>
                </a:solidFill>
                <a:latin typeface="Andalus" pitchFamily="18" charset="-78"/>
                <a:cs typeface="Andalus" pitchFamily="18" charset="-78"/>
              </a:rPr>
              <a:t>I am showing synergy when…</a:t>
            </a:r>
          </a:p>
          <a:p>
            <a:pPr>
              <a:buNone/>
            </a:pPr>
            <a:r>
              <a:rPr lang="en-US" sz="2200" dirty="0" smtClean="0">
                <a:solidFill>
                  <a:schemeClr val="bg1"/>
                </a:solidFill>
                <a:latin typeface="+mj-lt"/>
                <a:cs typeface="Andalus" pitchFamily="18" charset="-78"/>
              </a:rPr>
              <a:t>      I value other people’s strengths and learn from them. I get along well with others, even people who are different than me. I work well in groups. I seek out other people’s ideas to solve problems because I know that by teaming with others we can create better solutions than anyone of us can alone. I am humble.</a:t>
            </a:r>
            <a:endParaRPr lang="en-US" sz="2200" dirty="0">
              <a:solidFill>
                <a:schemeClr val="bg1"/>
              </a:solidFill>
              <a:latin typeface="+mj-lt"/>
              <a:cs typeface="Andalus" pitchFamily="18" charset="-78"/>
            </a:endParaRPr>
          </a:p>
        </p:txBody>
      </p:sp>
      <p:pic>
        <p:nvPicPr>
          <p:cNvPr id="2050" name="Picture 2" descr="C:\Users\kkennedy\AppData\Local\Microsoft\Windows\Temporary Internet Files\Content.IE5\FJGXH8HM\MP900439424[1].jpg"/>
          <p:cNvPicPr>
            <a:picLocks noChangeAspect="1" noChangeArrowheads="1"/>
          </p:cNvPicPr>
          <p:nvPr/>
        </p:nvPicPr>
        <p:blipFill>
          <a:blip r:embed="rId2" cstate="print"/>
          <a:srcRect/>
          <a:stretch>
            <a:fillRect/>
          </a:stretch>
        </p:blipFill>
        <p:spPr bwMode="auto">
          <a:xfrm>
            <a:off x="381000" y="1752600"/>
            <a:ext cx="1828800" cy="1226167"/>
          </a:xfrm>
          <a:prstGeom prst="rect">
            <a:avLst/>
          </a:prstGeom>
          <a:noFill/>
        </p:spPr>
      </p:pic>
      <p:pic>
        <p:nvPicPr>
          <p:cNvPr id="2055" name="Picture 7" descr="C:\Users\kkennedy\AppData\Local\Microsoft\Windows\Temporary Internet Files\Content.IE5\7O840K8S\MC900089056[1].wmf"/>
          <p:cNvPicPr>
            <a:picLocks noChangeAspect="1" noChangeArrowheads="1"/>
          </p:cNvPicPr>
          <p:nvPr/>
        </p:nvPicPr>
        <p:blipFill>
          <a:blip r:embed="rId3" cstate="print"/>
          <a:srcRect/>
          <a:stretch>
            <a:fillRect/>
          </a:stretch>
        </p:blipFill>
        <p:spPr bwMode="auto">
          <a:xfrm>
            <a:off x="7162800" y="1524000"/>
            <a:ext cx="1591056" cy="1804111"/>
          </a:xfrm>
          <a:prstGeom prst="rect">
            <a:avLst/>
          </a:prstGeom>
          <a:noFill/>
        </p:spPr>
      </p:pic>
      <p:pic>
        <p:nvPicPr>
          <p:cNvPr id="2056" name="Picture 8" descr="C:\Users\kkennedy\AppData\Local\Microsoft\Windows\Temporary Internet Files\Content.IE5\QEUBO6Q4\MP900179010[1].jpg"/>
          <p:cNvPicPr>
            <a:picLocks noChangeAspect="1" noChangeArrowheads="1"/>
          </p:cNvPicPr>
          <p:nvPr/>
        </p:nvPicPr>
        <p:blipFill>
          <a:blip r:embed="rId4" cstate="print"/>
          <a:srcRect/>
          <a:stretch>
            <a:fillRect/>
          </a:stretch>
        </p:blipFill>
        <p:spPr bwMode="auto">
          <a:xfrm>
            <a:off x="6400800" y="5029200"/>
            <a:ext cx="2743200" cy="1828800"/>
          </a:xfrm>
          <a:prstGeom prst="rect">
            <a:avLst/>
          </a:prstGeom>
          <a:noFill/>
        </p:spPr>
      </p:pic>
      <p:sp>
        <p:nvSpPr>
          <p:cNvPr id="11" name="TextBox 10"/>
          <p:cNvSpPr txBox="1"/>
          <p:nvPr/>
        </p:nvSpPr>
        <p:spPr>
          <a:xfrm>
            <a:off x="0" y="3505200"/>
            <a:ext cx="2971800" cy="3416320"/>
          </a:xfrm>
          <a:prstGeom prst="rect">
            <a:avLst/>
          </a:prstGeom>
          <a:noFill/>
          <a:ln w="57150">
            <a:solidFill>
              <a:srgbClr val="CCFF66"/>
            </a:solidFill>
          </a:ln>
        </p:spPr>
        <p:txBody>
          <a:bodyPr wrap="square" rtlCol="0">
            <a:spAutoFit/>
          </a:bodyPr>
          <a:lstStyle/>
          <a:p>
            <a:r>
              <a:rPr lang="en-US" b="1" dirty="0" smtClean="0">
                <a:solidFill>
                  <a:schemeClr val="accent3"/>
                </a:solidFill>
              </a:rPr>
              <a:t>I couldn’t figure out how to solve the math word problem.  I was embarrassed at first to ask for help.. Luckily our teacher told us to work with partners  and help each other.  When Lynn explained it to me and how she got the answer.. Then I knew how to do the rest of the problems.  She had a great idea! </a:t>
            </a:r>
            <a:endParaRPr lang="en-US" b="1" dirty="0">
              <a:solidFill>
                <a:schemeClr val="accent3"/>
              </a:solidFill>
            </a:endParaRPr>
          </a:p>
        </p:txBody>
      </p:sp>
      <p:pic>
        <p:nvPicPr>
          <p:cNvPr id="2057" name="Picture 9" descr="C:\Users\kkennedy\AppData\Local\Microsoft\Windows\Temporary Internet Files\Content.IE5\KJTGRSCV\MP900439572[1].jpg"/>
          <p:cNvPicPr>
            <a:picLocks noChangeAspect="1" noChangeArrowheads="1"/>
          </p:cNvPicPr>
          <p:nvPr/>
        </p:nvPicPr>
        <p:blipFill>
          <a:blip r:embed="rId5" cstate="print"/>
          <a:srcRect/>
          <a:stretch>
            <a:fillRect/>
          </a:stretch>
        </p:blipFill>
        <p:spPr bwMode="auto">
          <a:xfrm>
            <a:off x="3048000" y="5097120"/>
            <a:ext cx="1219200" cy="176088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a:solidFill>
            <a:srgbClr val="CCFF66"/>
          </a:solidFill>
        </p:spPr>
        <p:txBody>
          <a:bodyPr>
            <a:normAutofit fontScale="90000"/>
          </a:bodyPr>
          <a:lstStyle/>
          <a:p>
            <a:r>
              <a:rPr lang="en-US" b="1" dirty="0" smtClean="0">
                <a:solidFill>
                  <a:srgbClr val="9900FF"/>
                </a:solidFill>
                <a:latin typeface="Andalus" pitchFamily="18" charset="-78"/>
                <a:cs typeface="Andalus" pitchFamily="18" charset="-78"/>
              </a:rPr>
              <a:t/>
            </a:r>
            <a:br>
              <a:rPr lang="en-US" b="1" dirty="0" smtClean="0">
                <a:solidFill>
                  <a:srgbClr val="9900FF"/>
                </a:solidFill>
                <a:latin typeface="Andalus" pitchFamily="18" charset="-78"/>
                <a:cs typeface="Andalus" pitchFamily="18" charset="-78"/>
              </a:rPr>
            </a:br>
            <a:r>
              <a:rPr lang="en-US" b="1" dirty="0" smtClean="0">
                <a:solidFill>
                  <a:srgbClr val="9900FF"/>
                </a:solidFill>
                <a:latin typeface="Andalus" pitchFamily="18" charset="-78"/>
                <a:cs typeface="Andalus" pitchFamily="18" charset="-78"/>
              </a:rPr>
              <a:t>Habit 7 –Sharpen the Saw</a:t>
            </a:r>
            <a:br>
              <a:rPr lang="en-US" b="1" dirty="0" smtClean="0">
                <a:solidFill>
                  <a:srgbClr val="9900FF"/>
                </a:solidFill>
                <a:latin typeface="Andalus" pitchFamily="18" charset="-78"/>
                <a:cs typeface="Andalus" pitchFamily="18" charset="-78"/>
              </a:rPr>
            </a:br>
            <a:r>
              <a:rPr lang="en-US" sz="4000" b="1" dirty="0" smtClean="0">
                <a:latin typeface="Andalus" pitchFamily="18" charset="-78"/>
                <a:cs typeface="Andalus" pitchFamily="18" charset="-78"/>
              </a:rPr>
              <a:t>Balance Feel Better</a:t>
            </a:r>
            <a:r>
              <a:rPr lang="en-US" dirty="0" smtClean="0">
                <a:solidFill>
                  <a:srgbClr val="9900FF"/>
                </a:solidFill>
              </a:rPr>
              <a:t/>
            </a:r>
            <a:br>
              <a:rPr lang="en-US" dirty="0" smtClean="0">
                <a:solidFill>
                  <a:srgbClr val="9900FF"/>
                </a:solidFill>
              </a:rPr>
            </a:br>
            <a:endParaRPr lang="en-US" b="1" dirty="0">
              <a:solidFill>
                <a:srgbClr val="9900FF"/>
              </a:solidFill>
              <a:latin typeface="Andalus" pitchFamily="18" charset="-78"/>
              <a:cs typeface="Andalus" pitchFamily="18" charset="-78"/>
            </a:endParaRPr>
          </a:p>
        </p:txBody>
      </p:sp>
      <p:sp>
        <p:nvSpPr>
          <p:cNvPr id="3" name="Content Placeholder 2"/>
          <p:cNvSpPr>
            <a:spLocks noGrp="1"/>
          </p:cNvSpPr>
          <p:nvPr>
            <p:ph idx="1"/>
          </p:nvPr>
        </p:nvSpPr>
        <p:spPr>
          <a:xfrm>
            <a:off x="0" y="2209800"/>
            <a:ext cx="4267200" cy="3200399"/>
          </a:xfrm>
        </p:spPr>
        <p:txBody>
          <a:bodyPr/>
          <a:lstStyle/>
          <a:p>
            <a:pPr>
              <a:buNone/>
            </a:pPr>
            <a:r>
              <a:rPr lang="en-US" sz="2400" dirty="0" smtClean="0">
                <a:solidFill>
                  <a:srgbClr val="9900FF"/>
                </a:solidFill>
                <a:latin typeface="Andalus" pitchFamily="18" charset="-78"/>
                <a:cs typeface="Andalus" pitchFamily="18" charset="-78"/>
              </a:rPr>
              <a:t>     I Sharpen the Saw when I….</a:t>
            </a:r>
          </a:p>
          <a:p>
            <a:pPr>
              <a:buNone/>
            </a:pPr>
            <a:r>
              <a:rPr lang="en-US" sz="2400" dirty="0" smtClean="0">
                <a:solidFill>
                  <a:schemeClr val="bg1"/>
                </a:solidFill>
              </a:rPr>
              <a:t>     </a:t>
            </a:r>
            <a:r>
              <a:rPr lang="en-US" sz="2000" dirty="0" smtClean="0">
                <a:solidFill>
                  <a:schemeClr val="bg1"/>
                </a:solidFill>
              </a:rPr>
              <a:t>I take care of my body by eating right, exercising and getting sleep. I spend time with family and friends. I learn in lots of ways and lots of places, not just at school. I find meaningful ways to help others. </a:t>
            </a:r>
          </a:p>
          <a:p>
            <a:endParaRPr lang="en-US" dirty="0"/>
          </a:p>
        </p:txBody>
      </p:sp>
      <p:pic>
        <p:nvPicPr>
          <p:cNvPr id="6150" name="Picture 6" descr="C:\Users\kkennedy\AppData\Local\Microsoft\Windows\Temporary Internet Files\Content.IE5\FJGXH8HM\MP900438425[1].jpg"/>
          <p:cNvPicPr>
            <a:picLocks noChangeAspect="1" noChangeArrowheads="1"/>
          </p:cNvPicPr>
          <p:nvPr/>
        </p:nvPicPr>
        <p:blipFill>
          <a:blip r:embed="rId2" cstate="print"/>
          <a:srcRect/>
          <a:stretch>
            <a:fillRect/>
          </a:stretch>
        </p:blipFill>
        <p:spPr bwMode="auto">
          <a:xfrm>
            <a:off x="4419600" y="2819400"/>
            <a:ext cx="1481618" cy="2209800"/>
          </a:xfrm>
          <a:prstGeom prst="rect">
            <a:avLst/>
          </a:prstGeom>
          <a:noFill/>
        </p:spPr>
      </p:pic>
      <p:pic>
        <p:nvPicPr>
          <p:cNvPr id="6151" name="Picture 7" descr="C:\Users\kkennedy\AppData\Local\Microsoft\Windows\Temporary Internet Files\Content.IE5\EAUDUTVH\MP900431196[1].jpg"/>
          <p:cNvPicPr>
            <a:picLocks noChangeAspect="1" noChangeArrowheads="1"/>
          </p:cNvPicPr>
          <p:nvPr/>
        </p:nvPicPr>
        <p:blipFill>
          <a:blip r:embed="rId3" cstate="print"/>
          <a:srcRect/>
          <a:stretch>
            <a:fillRect/>
          </a:stretch>
        </p:blipFill>
        <p:spPr bwMode="auto">
          <a:xfrm>
            <a:off x="6553200" y="4267200"/>
            <a:ext cx="2590800" cy="2590800"/>
          </a:xfrm>
          <a:prstGeom prst="rect">
            <a:avLst/>
          </a:prstGeom>
          <a:noFill/>
        </p:spPr>
      </p:pic>
      <p:pic>
        <p:nvPicPr>
          <p:cNvPr id="6152" name="Picture 8" descr="C:\Users\kkennedy\AppData\Local\Microsoft\Windows\Temporary Internet Files\Content.IE5\7O840K8S\MP900399954[1].jpg"/>
          <p:cNvPicPr>
            <a:picLocks noChangeAspect="1" noChangeArrowheads="1"/>
          </p:cNvPicPr>
          <p:nvPr/>
        </p:nvPicPr>
        <p:blipFill>
          <a:blip r:embed="rId4" cstate="print"/>
          <a:srcRect/>
          <a:stretch>
            <a:fillRect/>
          </a:stretch>
        </p:blipFill>
        <p:spPr bwMode="auto">
          <a:xfrm>
            <a:off x="914400" y="4724400"/>
            <a:ext cx="2286000" cy="1523405"/>
          </a:xfrm>
          <a:prstGeom prst="rect">
            <a:avLst/>
          </a:prstGeom>
          <a:noFill/>
        </p:spPr>
      </p:pic>
      <p:pic>
        <p:nvPicPr>
          <p:cNvPr id="6155" name="Picture 11" descr="C:\Users\kkennedy\AppData\Local\Microsoft\Windows\Temporary Internet Files\Content.IE5\EAUDUTVH\MC900286855[1].wmf"/>
          <p:cNvPicPr>
            <a:picLocks noChangeAspect="1" noChangeArrowheads="1"/>
          </p:cNvPicPr>
          <p:nvPr/>
        </p:nvPicPr>
        <p:blipFill>
          <a:blip r:embed="rId5" cstate="print"/>
          <a:srcRect/>
          <a:stretch>
            <a:fillRect/>
          </a:stretch>
        </p:blipFill>
        <p:spPr bwMode="auto">
          <a:xfrm>
            <a:off x="6858000" y="1524000"/>
            <a:ext cx="1750337" cy="1493822"/>
          </a:xfrm>
          <a:prstGeom prst="rect">
            <a:avLst/>
          </a:prstGeom>
          <a:noFill/>
        </p:spPr>
      </p:pic>
      <p:sp>
        <p:nvSpPr>
          <p:cNvPr id="14" name="TextBox 13"/>
          <p:cNvSpPr txBox="1"/>
          <p:nvPr/>
        </p:nvSpPr>
        <p:spPr>
          <a:xfrm>
            <a:off x="838200" y="6324600"/>
            <a:ext cx="2590800" cy="338554"/>
          </a:xfrm>
          <a:prstGeom prst="rect">
            <a:avLst/>
          </a:prstGeom>
          <a:noFill/>
        </p:spPr>
        <p:txBody>
          <a:bodyPr wrap="square" rtlCol="0">
            <a:spAutoFit/>
          </a:bodyPr>
          <a:lstStyle/>
          <a:p>
            <a:r>
              <a:rPr lang="en-US" sz="1600" dirty="0" smtClean="0">
                <a:solidFill>
                  <a:srgbClr val="9900FF"/>
                </a:solidFill>
                <a:latin typeface="Arial Rounded MT Bold" pitchFamily="34" charset="0"/>
              </a:rPr>
              <a:t>Getting plenty of sleep</a:t>
            </a:r>
            <a:endParaRPr lang="en-US" sz="1600" dirty="0">
              <a:solidFill>
                <a:srgbClr val="9900FF"/>
              </a:solidFill>
              <a:latin typeface="Arial Rounded MT Bold" pitchFamily="34" charset="0"/>
            </a:endParaRPr>
          </a:p>
        </p:txBody>
      </p:sp>
      <p:sp>
        <p:nvSpPr>
          <p:cNvPr id="16" name="TextBox 15"/>
          <p:cNvSpPr txBox="1"/>
          <p:nvPr/>
        </p:nvSpPr>
        <p:spPr>
          <a:xfrm>
            <a:off x="6553200" y="3886200"/>
            <a:ext cx="2590800" cy="338554"/>
          </a:xfrm>
          <a:prstGeom prst="rect">
            <a:avLst/>
          </a:prstGeom>
          <a:noFill/>
        </p:spPr>
        <p:txBody>
          <a:bodyPr wrap="square" rtlCol="0">
            <a:spAutoFit/>
          </a:bodyPr>
          <a:lstStyle/>
          <a:p>
            <a:r>
              <a:rPr lang="en-US" sz="1600" b="1" dirty="0" smtClean="0">
                <a:solidFill>
                  <a:schemeClr val="bg1"/>
                </a:solidFill>
              </a:rPr>
              <a:t>        Playing with a ball </a:t>
            </a:r>
            <a:endParaRPr lang="en-US" sz="1600" b="1" dirty="0">
              <a:solidFill>
                <a:schemeClr val="bg1"/>
              </a:solidFill>
            </a:endParaRPr>
          </a:p>
        </p:txBody>
      </p:sp>
      <p:sp>
        <p:nvSpPr>
          <p:cNvPr id="17" name="TextBox 16"/>
          <p:cNvSpPr txBox="1"/>
          <p:nvPr/>
        </p:nvSpPr>
        <p:spPr>
          <a:xfrm>
            <a:off x="3886200" y="5105401"/>
            <a:ext cx="2514600" cy="369332"/>
          </a:xfrm>
          <a:prstGeom prst="rect">
            <a:avLst/>
          </a:prstGeom>
          <a:noFill/>
        </p:spPr>
        <p:txBody>
          <a:bodyPr wrap="square" rtlCol="0">
            <a:spAutoFit/>
          </a:bodyPr>
          <a:lstStyle/>
          <a:p>
            <a:r>
              <a:rPr lang="en-US" b="1" dirty="0" smtClean="0">
                <a:solidFill>
                  <a:schemeClr val="accent3">
                    <a:lumMod val="60000"/>
                    <a:lumOff val="40000"/>
                  </a:schemeClr>
                </a:solidFill>
              </a:rPr>
              <a:t>Exercising on the beach</a:t>
            </a:r>
            <a:endParaRPr lang="en-US" b="1" dirty="0">
              <a:solidFill>
                <a:schemeClr val="accent3">
                  <a:lumMod val="60000"/>
                  <a:lumOff val="40000"/>
                </a:schemeClr>
              </a:solidFill>
            </a:endParaRPr>
          </a:p>
        </p:txBody>
      </p:sp>
      <p:sp>
        <p:nvSpPr>
          <p:cNvPr id="18" name="TextBox 17"/>
          <p:cNvSpPr txBox="1"/>
          <p:nvPr/>
        </p:nvSpPr>
        <p:spPr>
          <a:xfrm>
            <a:off x="6781800" y="2971800"/>
            <a:ext cx="2438400" cy="369332"/>
          </a:xfrm>
          <a:prstGeom prst="rect">
            <a:avLst/>
          </a:prstGeom>
          <a:noFill/>
        </p:spPr>
        <p:txBody>
          <a:bodyPr wrap="square" rtlCol="0">
            <a:spAutoFit/>
          </a:bodyPr>
          <a:lstStyle/>
          <a:p>
            <a:r>
              <a:rPr lang="en-US" b="1" dirty="0" smtClean="0">
                <a:solidFill>
                  <a:srgbClr val="FF33CC"/>
                </a:solidFill>
              </a:rPr>
              <a:t>Eating healthy foods</a:t>
            </a:r>
            <a:endParaRPr lang="en-US" b="1" dirty="0">
              <a:solidFill>
                <a:srgbClr val="FF33CC"/>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TotalTime>
  <Words>1024</Words>
  <Application>Microsoft Office PowerPoint</Application>
  <PresentationFormat>On-screen Show (4:3)</PresentationFormat>
  <Paragraphs>88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7 Habits </vt:lpstr>
      <vt:lpstr>Habit 1 –Be Proactive You’re in Charge!</vt:lpstr>
      <vt:lpstr>         Habit 2- Begin With the End in Mind              Have a Plan </vt:lpstr>
      <vt:lpstr>Habit 3 – Put First Things First  Work First, Then Play </vt:lpstr>
      <vt:lpstr> Habit 4 - Think Win- Win Everyone can Win</vt:lpstr>
      <vt:lpstr>Habit 5-Seek First to Understand, then to Be Understood      Listen Before you Talk  </vt:lpstr>
      <vt:lpstr>Habit 6-Synergize Together is Better </vt:lpstr>
      <vt:lpstr> Habit 7 –Sharpen the Saw Balance Feel Better </vt:lpstr>
      <vt:lpstr>7 Habits </vt:lpstr>
      <vt:lpstr>Sing along ~ with the 7 Habits song</vt:lpstr>
      <vt:lpstr>Thank you!</vt:lpstr>
    </vt:vector>
  </TitlesOfParts>
  <Company>West Seneca Central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kkennedy</dc:creator>
  <cp:lastModifiedBy>Chris Cauley</cp:lastModifiedBy>
  <cp:revision>68</cp:revision>
  <dcterms:created xsi:type="dcterms:W3CDTF">2012-09-26T14:00:03Z</dcterms:created>
  <dcterms:modified xsi:type="dcterms:W3CDTF">2012-10-21T15:33:05Z</dcterms:modified>
</cp:coreProperties>
</file>