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77" r:id="rId4"/>
    <p:sldId id="269" r:id="rId5"/>
    <p:sldId id="262" r:id="rId6"/>
    <p:sldId id="271" r:id="rId7"/>
    <p:sldId id="274" r:id="rId8"/>
    <p:sldId id="272" r:id="rId9"/>
    <p:sldId id="276" r:id="rId10"/>
    <p:sldId id="273" r:id="rId11"/>
    <p:sldId id="270" r:id="rId12"/>
    <p:sldId id="264" r:id="rId13"/>
    <p:sldId id="27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0"/>
    <p:restoredTop sz="80743" autoAdjust="0"/>
  </p:normalViewPr>
  <p:slideViewPr>
    <p:cSldViewPr>
      <p:cViewPr varScale="1">
        <p:scale>
          <a:sx n="107" d="100"/>
          <a:sy n="107" d="100"/>
        </p:scale>
        <p:origin x="-84"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685800" y="1752600"/>
            <a:ext cx="7772400" cy="1470025"/>
          </a:xfrm>
        </p:spPr>
        <p:txBody>
          <a:bodyPr/>
          <a:lstStyle>
            <a:lvl1pPr algn="ctr">
              <a:defRPr/>
            </a:lvl1pPr>
          </a:lstStyle>
          <a:p>
            <a:r>
              <a:rPr lang="en-US"/>
              <a:t>Click to edit Master title style</a:t>
            </a:r>
          </a:p>
        </p:txBody>
      </p:sp>
      <p:sp>
        <p:nvSpPr>
          <p:cNvPr id="22531" name="Rectangle 3"/>
          <p:cNvSpPr>
            <a:spLocks noGrp="1" noChangeArrowheads="1"/>
          </p:cNvSpPr>
          <p:nvPr>
            <p:ph type="subTitle" idx="1"/>
          </p:nvPr>
        </p:nvSpPr>
        <p:spPr>
          <a:xfrm>
            <a:off x="1371600" y="3508375"/>
            <a:ext cx="6400800" cy="1752600"/>
          </a:xfrm>
        </p:spPr>
        <p:txBody>
          <a:bodyPr/>
          <a:lstStyle>
            <a:lvl1pPr marL="0" indent="0" algn="ctr">
              <a:buFontTx/>
              <a:buNone/>
              <a:defRPr/>
            </a:lvl1pPr>
          </a:lstStyle>
          <a:p>
            <a:r>
              <a:rPr lang="en-US"/>
              <a:t>Click to edit Master subtitle style</a:t>
            </a:r>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AC034098-47E8-4955-937D-3CC3C053610C}" type="slidenum">
              <a:rPr lang="en-US"/>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1053426-987A-4701-8941-FB448C4D4A62}" type="slidenum">
              <a:rPr lang="en-US"/>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74638"/>
            <a:ext cx="18669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219200" y="274638"/>
            <a:ext cx="54483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645F29-C5B1-4D3B-98C5-0D5A16E55CD5}" type="slidenum">
              <a:rPr lang="en-US"/>
              <a:pPr/>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1219200" y="1600200"/>
            <a:ext cx="3657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29200" y="1600200"/>
            <a:ext cx="3657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AED2535-3F98-4E4D-B0F0-A65D396B7D55}" type="slidenum">
              <a:rPr lang="en-US"/>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BB75EF-0EBB-471E-96EA-089E8DFBF54E}" type="slidenum">
              <a:rPr lang="en-US"/>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BA1FFC-97E5-418C-9AFE-C8C61BB49020}" type="slidenum">
              <a:rPr lang="en-US"/>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219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29200" y="1600200"/>
            <a:ext cx="3657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F178A09-6C33-4479-AB54-F6DE31EEA251}" type="slidenum">
              <a:rPr lang="en-US"/>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21A466F-324E-4420-8CFE-82BD78FA92D0}" type="slidenum">
              <a:rPr lang="en-US"/>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43FF6C-53BD-4E13-96C9-7CC2B27944FE}" type="slidenum">
              <a:rPr lang="en-US"/>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0E63F8-A75C-445E-A09D-5821FD16F3CB}" type="slidenum">
              <a:rPr lang="en-US"/>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43289F-F2AA-487C-AC95-638CE00DAEF7}" type="slidenum">
              <a:rPr lang="en-US"/>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AB2D539-6C3F-4296-AF84-329C26D92926}" type="slidenum">
              <a:rPr lang="en-US"/>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19200" y="274638"/>
            <a:ext cx="7467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19200" y="1600200"/>
            <a:ext cx="7467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F794F4-DD5A-48CC-9A59-4A0055D476A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dissolve/>
  </p:transition>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Arial" charset="0"/>
        </a:defRPr>
      </a:lvl2pPr>
      <a:lvl3pPr algn="l" rtl="0" fontAlgn="base">
        <a:spcBef>
          <a:spcPct val="0"/>
        </a:spcBef>
        <a:spcAft>
          <a:spcPct val="0"/>
        </a:spcAft>
        <a:defRPr sz="4400">
          <a:solidFill>
            <a:schemeClr val="tx2"/>
          </a:solidFill>
          <a:latin typeface="Arial" charset="0"/>
        </a:defRPr>
      </a:lvl3pPr>
      <a:lvl4pPr algn="l" rtl="0" fontAlgn="base">
        <a:spcBef>
          <a:spcPct val="0"/>
        </a:spcBef>
        <a:spcAft>
          <a:spcPct val="0"/>
        </a:spcAft>
        <a:defRPr sz="4400">
          <a:solidFill>
            <a:schemeClr val="tx2"/>
          </a:solidFill>
          <a:latin typeface="Arial" charset="0"/>
        </a:defRPr>
      </a:lvl4pPr>
      <a:lvl5pPr algn="l" rtl="0" fontAlgn="base">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14400" y="381000"/>
            <a:ext cx="6019800" cy="5503863"/>
          </a:xfrm>
          <a:prstGeom prst="rect">
            <a:avLst/>
          </a:prstGeom>
          <a:noFill/>
          <a:ln w="9525">
            <a:noFill/>
            <a:miter lim="800000"/>
            <a:headEnd/>
            <a:tailEnd/>
          </a:ln>
          <a:effectLst/>
        </p:spPr>
        <p:txBody>
          <a:bodyPr>
            <a:spAutoFit/>
          </a:bodyPr>
          <a:lstStyle/>
          <a:p>
            <a:pPr algn="ctr">
              <a:spcBef>
                <a:spcPct val="50000"/>
              </a:spcBef>
            </a:pPr>
            <a:r>
              <a:rPr lang="en-US" sz="10000">
                <a:latin typeface="Tahoma" pitchFamily="34" charset="0"/>
              </a:rPr>
              <a:t>Habit #7</a:t>
            </a:r>
            <a:br>
              <a:rPr lang="en-US" sz="10000">
                <a:latin typeface="Tahoma" pitchFamily="34" charset="0"/>
              </a:rPr>
            </a:br>
            <a:r>
              <a:rPr lang="en-US" sz="8000"/>
              <a:t>Sharpen the Saw</a:t>
            </a:r>
          </a:p>
          <a:p>
            <a:pPr algn="ctr">
              <a:spcBef>
                <a:spcPct val="50000"/>
              </a:spcBef>
            </a:pPr>
            <a:r>
              <a:rPr lang="en-US" sz="2000"/>
              <a:t>Based on the work of </a:t>
            </a:r>
            <a:br>
              <a:rPr lang="en-US" sz="2000"/>
            </a:br>
            <a:r>
              <a:rPr lang="en-US" sz="2000"/>
              <a:t>Stephen Covey</a:t>
            </a:r>
          </a:p>
          <a:p>
            <a:pPr algn="ctr">
              <a:spcBef>
                <a:spcPct val="50000"/>
              </a:spcBef>
            </a:pPr>
            <a:r>
              <a:rPr lang="en-US">
                <a:latin typeface="Tahoma" pitchFamily="34" charset="0"/>
              </a:rPr>
              <a:t/>
            </a:r>
            <a:br>
              <a:rPr lang="en-US">
                <a:latin typeface="Tahoma" pitchFamily="34" charset="0"/>
              </a:rPr>
            </a:br>
            <a:endParaRPr lang="en-US">
              <a:latin typeface="Tahoma" pitchFamily="34" charset="0"/>
            </a:endParaRPr>
          </a:p>
        </p:txBody>
      </p:sp>
      <p:pic>
        <p:nvPicPr>
          <p:cNvPr id="25604" name="Picture 4" descr="book"/>
          <p:cNvPicPr>
            <a:picLocks noChangeAspect="1" noChangeArrowheads="1"/>
          </p:cNvPicPr>
          <p:nvPr/>
        </p:nvPicPr>
        <p:blipFill>
          <a:blip r:embed="rId2" cstate="print"/>
          <a:srcRect/>
          <a:stretch>
            <a:fillRect/>
          </a:stretch>
        </p:blipFill>
        <p:spPr bwMode="auto">
          <a:xfrm>
            <a:off x="5638800" y="3733800"/>
            <a:ext cx="2686050" cy="2286000"/>
          </a:xfrm>
          <a:prstGeom prst="rect">
            <a:avLst/>
          </a:prstGeom>
          <a:noFill/>
          <a:ln w="38100">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810000" y="304800"/>
            <a:ext cx="4343400" cy="19208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sp>
        <p:nvSpPr>
          <p:cNvPr id="51203" name="Text Box 3"/>
          <p:cNvSpPr txBox="1">
            <a:spLocks noChangeArrowheads="1"/>
          </p:cNvSpPr>
          <p:nvPr/>
        </p:nvSpPr>
        <p:spPr bwMode="auto">
          <a:xfrm>
            <a:off x="3276600" y="2133600"/>
            <a:ext cx="5486400" cy="4359275"/>
          </a:xfrm>
          <a:prstGeom prst="rect">
            <a:avLst/>
          </a:prstGeom>
          <a:noFill/>
          <a:ln w="9525">
            <a:noFill/>
            <a:miter lim="800000"/>
            <a:headEnd/>
            <a:tailEnd/>
          </a:ln>
          <a:effectLst/>
        </p:spPr>
        <p:txBody>
          <a:bodyPr>
            <a:spAutoFit/>
          </a:bodyPr>
          <a:lstStyle/>
          <a:p>
            <a:pPr algn="ctr">
              <a:spcBef>
                <a:spcPct val="50000"/>
              </a:spcBef>
            </a:pPr>
            <a:r>
              <a:rPr lang="en-US" sz="3500">
                <a:latin typeface="Tahoma" pitchFamily="34" charset="0"/>
              </a:rPr>
              <a:t>Does the heart matter?  Are you serving/helping anyone?  What things do you do to make friends and/or to make other people happy?  Can you think of someone that really is good at this?   </a:t>
            </a:r>
          </a:p>
        </p:txBody>
      </p:sp>
      <p:pic>
        <p:nvPicPr>
          <p:cNvPr id="51205" name="Picture 5" descr="heart02"/>
          <p:cNvPicPr>
            <a:picLocks noChangeAspect="1" noChangeArrowheads="1"/>
          </p:cNvPicPr>
          <p:nvPr/>
        </p:nvPicPr>
        <p:blipFill>
          <a:blip r:embed="rId2" cstate="print"/>
          <a:srcRect/>
          <a:stretch>
            <a:fillRect/>
          </a:stretch>
        </p:blipFill>
        <p:spPr bwMode="auto">
          <a:xfrm>
            <a:off x="762000" y="1219200"/>
            <a:ext cx="2247900" cy="2286000"/>
          </a:xfrm>
          <a:prstGeom prst="rect">
            <a:avLst/>
          </a:prstGeom>
          <a:noFill/>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Text Box 4"/>
          <p:cNvSpPr txBox="1">
            <a:spLocks noChangeArrowheads="1"/>
          </p:cNvSpPr>
          <p:nvPr/>
        </p:nvSpPr>
        <p:spPr bwMode="auto">
          <a:xfrm>
            <a:off x="533400" y="1066800"/>
            <a:ext cx="3733800" cy="946150"/>
          </a:xfrm>
          <a:prstGeom prst="rect">
            <a:avLst/>
          </a:prstGeom>
          <a:noFill/>
          <a:ln w="9525">
            <a:noFill/>
            <a:miter lim="800000"/>
            <a:headEnd/>
            <a:tailEnd/>
          </a:ln>
          <a:effectLst/>
        </p:spPr>
        <p:txBody>
          <a:bodyPr>
            <a:spAutoFit/>
          </a:bodyPr>
          <a:lstStyle/>
          <a:p>
            <a:pPr algn="ctr">
              <a:spcBef>
                <a:spcPct val="50000"/>
              </a:spcBef>
            </a:pPr>
            <a:r>
              <a:rPr lang="en-US" sz="2800">
                <a:latin typeface="Tahoma" pitchFamily="34" charset="0"/>
              </a:rPr>
              <a:t>What makes your saw sharp?                 </a:t>
            </a:r>
          </a:p>
        </p:txBody>
      </p:sp>
      <p:sp>
        <p:nvSpPr>
          <p:cNvPr id="48133" name="Text Box 5"/>
          <p:cNvSpPr txBox="1">
            <a:spLocks noChangeArrowheads="1"/>
          </p:cNvSpPr>
          <p:nvPr/>
        </p:nvSpPr>
        <p:spPr bwMode="auto">
          <a:xfrm>
            <a:off x="4572000" y="1143000"/>
            <a:ext cx="3733800" cy="946150"/>
          </a:xfrm>
          <a:prstGeom prst="rect">
            <a:avLst/>
          </a:prstGeom>
          <a:noFill/>
          <a:ln w="9525">
            <a:noFill/>
            <a:miter lim="800000"/>
            <a:headEnd/>
            <a:tailEnd/>
          </a:ln>
          <a:effectLst/>
        </p:spPr>
        <p:txBody>
          <a:bodyPr>
            <a:spAutoFit/>
          </a:bodyPr>
          <a:lstStyle/>
          <a:p>
            <a:pPr algn="ctr">
              <a:spcBef>
                <a:spcPct val="50000"/>
              </a:spcBef>
            </a:pPr>
            <a:r>
              <a:rPr lang="en-US" sz="2800">
                <a:latin typeface="Tahoma" pitchFamily="34" charset="0"/>
              </a:rPr>
              <a:t>What makes your saw dull?                 </a:t>
            </a:r>
          </a:p>
        </p:txBody>
      </p:sp>
      <p:sp>
        <p:nvSpPr>
          <p:cNvPr id="48134" name="Text Box 6"/>
          <p:cNvSpPr txBox="1">
            <a:spLocks noChangeArrowheads="1"/>
          </p:cNvSpPr>
          <p:nvPr/>
        </p:nvSpPr>
        <p:spPr bwMode="auto">
          <a:xfrm>
            <a:off x="838200" y="304800"/>
            <a:ext cx="7696200" cy="625475"/>
          </a:xfrm>
          <a:prstGeom prst="rect">
            <a:avLst/>
          </a:prstGeom>
          <a:noFill/>
          <a:ln w="9525">
            <a:noFill/>
            <a:miter lim="800000"/>
            <a:headEnd/>
            <a:tailEnd/>
          </a:ln>
          <a:effectLst/>
        </p:spPr>
        <p:txBody>
          <a:bodyPr>
            <a:spAutoFit/>
          </a:bodyPr>
          <a:lstStyle/>
          <a:p>
            <a:pPr algn="ctr">
              <a:spcBef>
                <a:spcPct val="50000"/>
              </a:spcBef>
            </a:pPr>
            <a:r>
              <a:rPr lang="en-US" sz="3500" b="1">
                <a:latin typeface="Tahoma" pitchFamily="34" charset="0"/>
              </a:rPr>
              <a:t>Your Saw is Your Life</a:t>
            </a:r>
          </a:p>
        </p:txBody>
      </p:sp>
      <p:sp>
        <p:nvSpPr>
          <p:cNvPr id="48135" name="Line 7"/>
          <p:cNvSpPr>
            <a:spLocks noChangeShapeType="1"/>
          </p:cNvSpPr>
          <p:nvPr/>
        </p:nvSpPr>
        <p:spPr bwMode="auto">
          <a:xfrm>
            <a:off x="685800" y="2133600"/>
            <a:ext cx="7696200" cy="0"/>
          </a:xfrm>
          <a:prstGeom prst="line">
            <a:avLst/>
          </a:prstGeom>
          <a:noFill/>
          <a:ln w="9525">
            <a:solidFill>
              <a:schemeClr val="tx1"/>
            </a:solidFill>
            <a:round/>
            <a:headEnd/>
            <a:tailEnd/>
          </a:ln>
          <a:effectLst/>
        </p:spPr>
        <p:txBody>
          <a:bodyPr/>
          <a:lstStyle/>
          <a:p>
            <a:endParaRPr lang="en-CA"/>
          </a:p>
        </p:txBody>
      </p:sp>
      <p:sp>
        <p:nvSpPr>
          <p:cNvPr id="48136" name="Line 8"/>
          <p:cNvSpPr>
            <a:spLocks noChangeShapeType="1"/>
          </p:cNvSpPr>
          <p:nvPr/>
        </p:nvSpPr>
        <p:spPr bwMode="auto">
          <a:xfrm>
            <a:off x="4343400" y="990600"/>
            <a:ext cx="0" cy="5486400"/>
          </a:xfrm>
          <a:prstGeom prst="line">
            <a:avLst/>
          </a:prstGeom>
          <a:noFill/>
          <a:ln w="9525">
            <a:solidFill>
              <a:schemeClr val="tx1"/>
            </a:solidFill>
            <a:round/>
            <a:headEnd/>
            <a:tailEnd/>
          </a:ln>
          <a:effectLst/>
        </p:spPr>
        <p:txBody>
          <a:bodyPr/>
          <a:lstStyle/>
          <a:p>
            <a:endParaRPr lang="en-CA"/>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828800" y="274638"/>
            <a:ext cx="6858000" cy="1143000"/>
          </a:xfrm>
        </p:spPr>
        <p:txBody>
          <a:bodyPr/>
          <a:lstStyle/>
          <a:p>
            <a:r>
              <a:rPr lang="en-US" sz="4000" b="1">
                <a:latin typeface="Tahoma" pitchFamily="34" charset="0"/>
              </a:rPr>
              <a:t>How good are you at sharpening the saw?</a:t>
            </a:r>
            <a:r>
              <a:rPr lang="en-US" sz="4000"/>
              <a:t>  </a:t>
            </a:r>
          </a:p>
        </p:txBody>
      </p:sp>
      <p:sp>
        <p:nvSpPr>
          <p:cNvPr id="37894" name="Text Box 6"/>
          <p:cNvSpPr txBox="1">
            <a:spLocks noChangeArrowheads="1"/>
          </p:cNvSpPr>
          <p:nvPr/>
        </p:nvSpPr>
        <p:spPr bwMode="auto">
          <a:xfrm>
            <a:off x="457200" y="2590800"/>
            <a:ext cx="1905000" cy="1644650"/>
          </a:xfrm>
          <a:prstGeom prst="rect">
            <a:avLst/>
          </a:prstGeom>
          <a:noFill/>
          <a:ln w="9525">
            <a:noFill/>
            <a:miter lim="800000"/>
            <a:headEnd/>
            <a:tailEnd/>
          </a:ln>
          <a:effectLst/>
        </p:spPr>
        <p:txBody>
          <a:bodyPr>
            <a:spAutoFit/>
          </a:bodyPr>
          <a:lstStyle/>
          <a:p>
            <a:pPr algn="ctr">
              <a:spcBef>
                <a:spcPct val="50000"/>
              </a:spcBef>
            </a:pPr>
            <a:r>
              <a:rPr lang="en-US" sz="3400">
                <a:latin typeface="Tahoma" pitchFamily="34" charset="0"/>
              </a:rPr>
              <a:t>My saw is very sharp!</a:t>
            </a:r>
          </a:p>
        </p:txBody>
      </p:sp>
      <p:sp>
        <p:nvSpPr>
          <p:cNvPr id="37895" name="Text Box 7"/>
          <p:cNvSpPr txBox="1">
            <a:spLocks noChangeArrowheads="1"/>
          </p:cNvSpPr>
          <p:nvPr/>
        </p:nvSpPr>
        <p:spPr bwMode="auto">
          <a:xfrm>
            <a:off x="6705600" y="2667000"/>
            <a:ext cx="2209800" cy="1127125"/>
          </a:xfrm>
          <a:prstGeom prst="rect">
            <a:avLst/>
          </a:prstGeom>
          <a:noFill/>
          <a:ln w="9525">
            <a:noFill/>
            <a:miter lim="800000"/>
            <a:headEnd/>
            <a:tailEnd/>
          </a:ln>
          <a:effectLst/>
        </p:spPr>
        <p:txBody>
          <a:bodyPr>
            <a:spAutoFit/>
          </a:bodyPr>
          <a:lstStyle/>
          <a:p>
            <a:pPr algn="ctr">
              <a:spcBef>
                <a:spcPct val="50000"/>
              </a:spcBef>
            </a:pPr>
            <a:r>
              <a:rPr lang="en-US" sz="3400">
                <a:latin typeface="Tahoma" pitchFamily="34" charset="0"/>
              </a:rPr>
              <a:t>My saw is very dull!</a:t>
            </a:r>
          </a:p>
        </p:txBody>
      </p:sp>
      <p:sp>
        <p:nvSpPr>
          <p:cNvPr id="37896" name="Text Box 8"/>
          <p:cNvSpPr txBox="1">
            <a:spLocks noChangeArrowheads="1"/>
          </p:cNvSpPr>
          <p:nvPr/>
        </p:nvSpPr>
        <p:spPr bwMode="auto">
          <a:xfrm>
            <a:off x="4495800" y="4695825"/>
            <a:ext cx="4191000" cy="2162175"/>
          </a:xfrm>
          <a:prstGeom prst="rect">
            <a:avLst/>
          </a:prstGeom>
          <a:noFill/>
          <a:ln w="9525">
            <a:noFill/>
            <a:miter lim="800000"/>
            <a:headEnd/>
            <a:tailEnd/>
          </a:ln>
          <a:effectLst/>
        </p:spPr>
        <p:txBody>
          <a:bodyPr>
            <a:spAutoFit/>
          </a:bodyPr>
          <a:lstStyle/>
          <a:p>
            <a:pPr algn="ctr">
              <a:spcBef>
                <a:spcPct val="50000"/>
              </a:spcBef>
            </a:pPr>
            <a:r>
              <a:rPr lang="en-US" sz="3400" b="1">
                <a:latin typeface="Tahoma" pitchFamily="34" charset="0"/>
              </a:rPr>
              <a:t>What steps could you take to sharpen your saw?</a:t>
            </a:r>
          </a:p>
        </p:txBody>
      </p:sp>
      <p:sp>
        <p:nvSpPr>
          <p:cNvPr id="37897" name="AutoShape 9"/>
          <p:cNvSpPr>
            <a:spLocks noChangeArrowheads="1"/>
          </p:cNvSpPr>
          <p:nvPr/>
        </p:nvSpPr>
        <p:spPr bwMode="auto">
          <a:xfrm>
            <a:off x="228600" y="1371600"/>
            <a:ext cx="8686800" cy="1295400"/>
          </a:xfrm>
          <a:prstGeom prst="leftRightArrow">
            <a:avLst>
              <a:gd name="adj1" fmla="val 43630"/>
              <a:gd name="adj2" fmla="val 58335"/>
            </a:avLst>
          </a:prstGeom>
          <a:solidFill>
            <a:schemeClr val="accent1"/>
          </a:solidFill>
          <a:ln w="9525">
            <a:solidFill>
              <a:schemeClr val="tx1"/>
            </a:solidFill>
            <a:miter lim="800000"/>
            <a:headEnd/>
            <a:tailEnd/>
          </a:ln>
          <a:effectLst/>
        </p:spPr>
        <p:txBody>
          <a:bodyPr wrap="none" anchor="ctr"/>
          <a:lstStyle/>
          <a:p>
            <a:endParaRPr lang="en-CA"/>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219200" y="685800"/>
            <a:ext cx="7467600" cy="1143000"/>
          </a:xfrm>
        </p:spPr>
        <p:txBody>
          <a:bodyPr/>
          <a:lstStyle/>
          <a:p>
            <a:pPr algn="ctr"/>
            <a:r>
              <a:rPr lang="en-US" sz="5500" u="sng">
                <a:latin typeface="Tahoma" pitchFamily="34" charset="0"/>
              </a:rPr>
              <a:t>Credits</a:t>
            </a:r>
            <a:r>
              <a:rPr lang="en-US" sz="4600">
                <a:latin typeface="Tahoma" pitchFamily="34" charset="0"/>
              </a:rPr>
              <a:t>:</a:t>
            </a:r>
            <a:br>
              <a:rPr lang="en-US" sz="4600">
                <a:latin typeface="Tahoma" pitchFamily="34" charset="0"/>
              </a:rPr>
            </a:br>
            <a:r>
              <a:rPr lang="en-US" sz="3000">
                <a:latin typeface="Tahoma" pitchFamily="34" charset="0"/>
              </a:rPr>
              <a:t>This slide show was created by </a:t>
            </a:r>
            <a:br>
              <a:rPr lang="en-US" sz="3000">
                <a:latin typeface="Tahoma" pitchFamily="34" charset="0"/>
              </a:rPr>
            </a:br>
            <a:r>
              <a:rPr lang="en-US" sz="3000">
                <a:latin typeface="Tahoma" pitchFamily="34" charset="0"/>
              </a:rPr>
              <a:t>Rebecca Radicchi </a:t>
            </a:r>
            <a:br>
              <a:rPr lang="en-US" sz="3000">
                <a:latin typeface="Tahoma" pitchFamily="34" charset="0"/>
              </a:rPr>
            </a:br>
            <a:r>
              <a:rPr lang="en-US" sz="3000">
                <a:latin typeface="Tahoma" pitchFamily="34" charset="0"/>
              </a:rPr>
              <a:t>using the following resources.</a:t>
            </a:r>
            <a:endParaRPr lang="en-US" sz="4600">
              <a:latin typeface="Tahoma" pitchFamily="34" charset="0"/>
            </a:endParaRPr>
          </a:p>
        </p:txBody>
      </p:sp>
      <p:sp>
        <p:nvSpPr>
          <p:cNvPr id="57347" name="Text Box 3"/>
          <p:cNvSpPr txBox="1">
            <a:spLocks noChangeArrowheads="1"/>
          </p:cNvSpPr>
          <p:nvPr/>
        </p:nvSpPr>
        <p:spPr bwMode="auto">
          <a:xfrm>
            <a:off x="2057400" y="2971800"/>
            <a:ext cx="6248400" cy="2759075"/>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2500" u="sng">
                <a:latin typeface="Tahoma" pitchFamily="34" charset="0"/>
              </a:rPr>
              <a:t>The Seven Habits for Highly Effective People</a:t>
            </a:r>
            <a:r>
              <a:rPr lang="en-US" sz="2500">
                <a:latin typeface="Tahoma" pitchFamily="34" charset="0"/>
              </a:rPr>
              <a:t> by Stephen Covey</a:t>
            </a:r>
          </a:p>
          <a:p>
            <a:pPr marL="342900" indent="-342900">
              <a:spcBef>
                <a:spcPct val="50000"/>
              </a:spcBef>
              <a:buFontTx/>
              <a:buAutoNum type="arabicPeriod"/>
            </a:pPr>
            <a:r>
              <a:rPr lang="en-US" sz="2500" u="sng">
                <a:latin typeface="Tahoma" pitchFamily="34" charset="0"/>
              </a:rPr>
              <a:t>The Seven Habits for Highly Effective Kids</a:t>
            </a:r>
            <a:r>
              <a:rPr lang="en-US" sz="2500">
                <a:latin typeface="Tahoma" pitchFamily="34" charset="0"/>
              </a:rPr>
              <a:t> by Sean Covey</a:t>
            </a:r>
          </a:p>
          <a:p>
            <a:pPr marL="342900" indent="-342900">
              <a:spcBef>
                <a:spcPct val="50000"/>
              </a:spcBef>
              <a:buFontTx/>
              <a:buAutoNum type="arabicPeriod"/>
            </a:pPr>
            <a:r>
              <a:rPr lang="en-US" sz="2500">
                <a:latin typeface="Tahoma" pitchFamily="34" charset="0"/>
              </a:rPr>
              <a:t> </a:t>
            </a:r>
            <a:r>
              <a:rPr lang="en-US" sz="2500" u="sng">
                <a:latin typeface="Tahoma" pitchFamily="34" charset="0"/>
              </a:rPr>
              <a:t>The Seven Habits for Highly Effective Teens</a:t>
            </a:r>
            <a:r>
              <a:rPr lang="en-US" sz="2500">
                <a:latin typeface="Tahoma" pitchFamily="34" charset="0"/>
              </a:rPr>
              <a:t> by Sean Covey</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Text Box 7"/>
          <p:cNvSpPr txBox="1">
            <a:spLocks noChangeArrowheads="1"/>
          </p:cNvSpPr>
          <p:nvPr/>
        </p:nvSpPr>
        <p:spPr bwMode="auto">
          <a:xfrm>
            <a:off x="3962400" y="533400"/>
            <a:ext cx="4572000" cy="19208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pic>
        <p:nvPicPr>
          <p:cNvPr id="33809" name="Picture 17" descr="sega_per_legno"/>
          <p:cNvPicPr>
            <a:picLocks noChangeAspect="1" noChangeArrowheads="1"/>
          </p:cNvPicPr>
          <p:nvPr/>
        </p:nvPicPr>
        <p:blipFill>
          <a:blip r:embed="rId2" cstate="print"/>
          <a:srcRect/>
          <a:stretch>
            <a:fillRect/>
          </a:stretch>
        </p:blipFill>
        <p:spPr bwMode="auto">
          <a:xfrm>
            <a:off x="1447800" y="1828800"/>
            <a:ext cx="2209800" cy="2209800"/>
          </a:xfrm>
          <a:prstGeom prst="rect">
            <a:avLst/>
          </a:prstGeom>
          <a:noFill/>
          <a:ln w="38100">
            <a:solidFill>
              <a:schemeClr val="tx1"/>
            </a:solidFill>
            <a:miter lim="800000"/>
            <a:headEnd/>
            <a:tailEnd/>
          </a:ln>
        </p:spPr>
      </p:pic>
      <p:sp>
        <p:nvSpPr>
          <p:cNvPr id="33810" name="Text Box 18"/>
          <p:cNvSpPr txBox="1">
            <a:spLocks noChangeArrowheads="1"/>
          </p:cNvSpPr>
          <p:nvPr/>
        </p:nvSpPr>
        <p:spPr bwMode="auto">
          <a:xfrm>
            <a:off x="4191000" y="2743200"/>
            <a:ext cx="4267200" cy="3508375"/>
          </a:xfrm>
          <a:prstGeom prst="rect">
            <a:avLst/>
          </a:prstGeom>
          <a:noFill/>
          <a:ln w="9525">
            <a:noFill/>
            <a:miter lim="800000"/>
            <a:headEnd/>
            <a:tailEnd/>
          </a:ln>
          <a:effectLst/>
        </p:spPr>
        <p:txBody>
          <a:bodyPr>
            <a:spAutoFit/>
          </a:bodyPr>
          <a:lstStyle/>
          <a:p>
            <a:pPr algn="ctr">
              <a:spcBef>
                <a:spcPct val="50000"/>
              </a:spcBef>
            </a:pPr>
            <a:r>
              <a:rPr lang="en-US" sz="2800">
                <a:latin typeface="Tahoma" pitchFamily="34" charset="0"/>
              </a:rPr>
              <a:t>A man has been working hard to saw through a tree for over three hours.  He still hasn’t cut through the tree trunk.  What might be wrong with the man’s saw?  What should he do?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685800" y="3352800"/>
            <a:ext cx="8077200" cy="2835275"/>
          </a:xfrm>
          <a:prstGeom prst="rect">
            <a:avLst/>
          </a:prstGeom>
          <a:noFill/>
          <a:ln w="9525">
            <a:noFill/>
            <a:miter lim="800000"/>
            <a:headEnd/>
            <a:tailEnd/>
          </a:ln>
          <a:effectLst/>
        </p:spPr>
        <p:txBody>
          <a:bodyPr>
            <a:spAutoFit/>
          </a:bodyPr>
          <a:lstStyle/>
          <a:p>
            <a:endParaRPr lang="en-US" sz="4000">
              <a:latin typeface="Tahoma" pitchFamily="34" charset="0"/>
            </a:endParaRPr>
          </a:p>
          <a:p>
            <a:pPr algn="ctr"/>
            <a:r>
              <a:rPr lang="en-US" sz="3500">
                <a:latin typeface="Tahoma" pitchFamily="34" charset="0"/>
              </a:rPr>
              <a:t>I take care of my body by eating right, exercising, and getting sleep. I spend time with family and friends. I learn in lots of ways and lots of places.</a:t>
            </a:r>
            <a:r>
              <a:rPr lang="en-US" sz="3500"/>
              <a:t> </a:t>
            </a:r>
          </a:p>
        </p:txBody>
      </p:sp>
      <p:pic>
        <p:nvPicPr>
          <p:cNvPr id="55302" name="Picture 6" descr="sega_per_legno"/>
          <p:cNvPicPr>
            <a:picLocks noChangeAspect="1" noChangeArrowheads="1"/>
          </p:cNvPicPr>
          <p:nvPr/>
        </p:nvPicPr>
        <p:blipFill>
          <a:blip r:embed="rId2" cstate="print"/>
          <a:srcRect/>
          <a:stretch>
            <a:fillRect/>
          </a:stretch>
        </p:blipFill>
        <p:spPr bwMode="auto">
          <a:xfrm>
            <a:off x="3124200" y="381000"/>
            <a:ext cx="2947988" cy="3154363"/>
          </a:xfrm>
          <a:prstGeom prst="rect">
            <a:avLst/>
          </a:prstGeom>
          <a:noFill/>
          <a:ln w="38100">
            <a:solidFill>
              <a:schemeClr val="tx1"/>
            </a:solidFill>
            <a:miter lim="800000"/>
            <a:headEnd/>
            <a:tailEnd/>
          </a:ln>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3" name="Rectangle 3"/>
          <p:cNvSpPr>
            <a:spLocks noGrp="1" noChangeArrowheads="1"/>
          </p:cNvSpPr>
          <p:nvPr>
            <p:ph type="body" sz="half" idx="1"/>
          </p:nvPr>
        </p:nvSpPr>
        <p:spPr/>
        <p:txBody>
          <a:bodyPr/>
          <a:lstStyle/>
          <a:p>
            <a:pPr algn="ctr">
              <a:spcBef>
                <a:spcPct val="0"/>
              </a:spcBef>
              <a:buFontTx/>
              <a:buNone/>
            </a:pPr>
            <a:endParaRPr lang="en-US" sz="8200"/>
          </a:p>
          <a:p>
            <a:endParaRPr lang="en-US" sz="7200"/>
          </a:p>
        </p:txBody>
      </p:sp>
      <p:graphicFrame>
        <p:nvGraphicFramePr>
          <p:cNvPr id="46120" name="Group 40"/>
          <p:cNvGraphicFramePr>
            <a:graphicFrameLocks noGrp="1"/>
          </p:cNvGraphicFramePr>
          <p:nvPr>
            <p:ph sz="half" idx="2"/>
          </p:nvPr>
        </p:nvGraphicFramePr>
        <p:xfrm>
          <a:off x="533400" y="381000"/>
          <a:ext cx="8153400" cy="5943600"/>
        </p:xfrm>
        <a:graphic>
          <a:graphicData uri="http://schemas.openxmlformats.org/drawingml/2006/table">
            <a:tbl>
              <a:tblPr/>
              <a:tblGrid>
                <a:gridCol w="4114800"/>
                <a:gridCol w="4038600"/>
              </a:tblGrid>
              <a:tr h="297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Body: </a:t>
                      </a:r>
                      <a:br>
                        <a:rPr kumimoji="0" lang="en-US" sz="28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Exercise, Be Healthy, Sleep, Relax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Brain: </a:t>
                      </a:r>
                      <a:br>
                        <a:rPr kumimoji="0" lang="en-US" sz="2800" b="0" i="0" u="none" strike="noStrike" cap="none" normalizeH="0" baseline="0" smtClean="0">
                          <a:ln>
                            <a:noFill/>
                          </a:ln>
                          <a:solidFill>
                            <a:schemeClr val="tx1"/>
                          </a:solidFill>
                          <a:effectLst/>
                          <a:latin typeface="Tahoma" pitchFamily="34" charset="0"/>
                        </a:rPr>
                      </a:br>
                      <a:r>
                        <a:rPr kumimoji="0" lang="en-US" sz="2000" b="0" i="0" u="none" strike="noStrike" cap="none" normalizeH="0" baseline="0" smtClean="0">
                          <a:ln>
                            <a:noFill/>
                          </a:ln>
                          <a:solidFill>
                            <a:schemeClr val="tx1"/>
                          </a:solidFill>
                          <a:effectLst/>
                          <a:latin typeface="Tahoma" pitchFamily="34" charset="0"/>
                        </a:rPr>
                        <a:t>Learn, Read, Write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71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Soul: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Journal, Think, Pray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Tahoma" pitchFamily="34" charset="0"/>
                        </a:rPr>
                        <a:t>Heart: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Tahoma" pitchFamily="34" charset="0"/>
                        </a:rPr>
                        <a:t>Serve, Laugh, Be a Friend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6121" name="Picture 41" descr="heart02"/>
          <p:cNvPicPr>
            <a:picLocks noChangeAspect="1" noChangeArrowheads="1"/>
          </p:cNvPicPr>
          <p:nvPr/>
        </p:nvPicPr>
        <p:blipFill>
          <a:blip r:embed="rId2" cstate="print"/>
          <a:srcRect/>
          <a:stretch>
            <a:fillRect/>
          </a:stretch>
        </p:blipFill>
        <p:spPr bwMode="auto">
          <a:xfrm>
            <a:off x="6019800" y="4495800"/>
            <a:ext cx="1314450" cy="1336675"/>
          </a:xfrm>
          <a:prstGeom prst="rect">
            <a:avLst/>
          </a:prstGeom>
          <a:noFill/>
        </p:spPr>
      </p:pic>
      <p:pic>
        <p:nvPicPr>
          <p:cNvPr id="46125" name="Picture 45" descr="music_clipart_saxophone"/>
          <p:cNvPicPr>
            <a:picLocks noChangeAspect="1" noChangeArrowheads="1"/>
          </p:cNvPicPr>
          <p:nvPr/>
        </p:nvPicPr>
        <p:blipFill>
          <a:blip r:embed="rId3" cstate="print"/>
          <a:srcRect/>
          <a:stretch>
            <a:fillRect/>
          </a:stretch>
        </p:blipFill>
        <p:spPr bwMode="auto">
          <a:xfrm>
            <a:off x="1905000" y="4419600"/>
            <a:ext cx="1173163" cy="1524000"/>
          </a:xfrm>
          <a:prstGeom prst="rect">
            <a:avLst/>
          </a:prstGeom>
          <a:noFill/>
          <a:ln w="38100">
            <a:solidFill>
              <a:schemeClr val="tx1"/>
            </a:solidFill>
            <a:miter lim="800000"/>
            <a:headEnd/>
            <a:tailEnd/>
          </a:ln>
        </p:spPr>
      </p:pic>
      <p:pic>
        <p:nvPicPr>
          <p:cNvPr id="46126" name="Picture 46" descr="r_142"/>
          <p:cNvPicPr>
            <a:picLocks noChangeArrowheads="1"/>
          </p:cNvPicPr>
          <p:nvPr/>
        </p:nvPicPr>
        <p:blipFill>
          <a:blip r:embed="rId4" cstate="print"/>
          <a:srcRect/>
          <a:stretch>
            <a:fillRect/>
          </a:stretch>
        </p:blipFill>
        <p:spPr bwMode="auto">
          <a:xfrm>
            <a:off x="5943600" y="1447800"/>
            <a:ext cx="1428750" cy="1524000"/>
          </a:xfrm>
          <a:prstGeom prst="rect">
            <a:avLst/>
          </a:prstGeom>
          <a:noFill/>
          <a:ln w="38100">
            <a:solidFill>
              <a:schemeClr val="tx1"/>
            </a:solidFill>
            <a:miter lim="800000"/>
            <a:headEnd/>
            <a:tailEnd/>
          </a:ln>
        </p:spPr>
      </p:pic>
      <p:pic>
        <p:nvPicPr>
          <p:cNvPr id="46127" name="Picture 47" descr="cub_mars_lesson02_activity1_clipart1"/>
          <p:cNvPicPr>
            <a:picLocks noChangeArrowheads="1"/>
          </p:cNvPicPr>
          <p:nvPr/>
        </p:nvPicPr>
        <p:blipFill>
          <a:blip r:embed="rId5" cstate="print"/>
          <a:srcRect/>
          <a:stretch>
            <a:fillRect/>
          </a:stretch>
        </p:blipFill>
        <p:spPr bwMode="auto">
          <a:xfrm>
            <a:off x="1676400" y="1524000"/>
            <a:ext cx="1698625" cy="1363663"/>
          </a:xfrm>
          <a:prstGeom prst="rect">
            <a:avLst/>
          </a:prstGeom>
          <a:noFill/>
          <a:ln w="38100">
            <a:solidFill>
              <a:schemeClr val="tx1"/>
            </a:solidFill>
            <a:miter lim="800000"/>
            <a:headEnd/>
            <a:tailEnd/>
          </a:ln>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Text Box 4"/>
          <p:cNvSpPr txBox="1">
            <a:spLocks noChangeArrowheads="1"/>
          </p:cNvSpPr>
          <p:nvPr/>
        </p:nvSpPr>
        <p:spPr bwMode="auto">
          <a:xfrm>
            <a:off x="3733800" y="533400"/>
            <a:ext cx="4343400" cy="19208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sp>
        <p:nvSpPr>
          <p:cNvPr id="35848" name="Text Box 8"/>
          <p:cNvSpPr txBox="1">
            <a:spLocks noChangeArrowheads="1"/>
          </p:cNvSpPr>
          <p:nvPr/>
        </p:nvSpPr>
        <p:spPr bwMode="auto">
          <a:xfrm>
            <a:off x="3581400" y="3048000"/>
            <a:ext cx="4953000" cy="2759075"/>
          </a:xfrm>
          <a:prstGeom prst="rect">
            <a:avLst/>
          </a:prstGeom>
          <a:noFill/>
          <a:ln w="9525">
            <a:noFill/>
            <a:miter lim="800000"/>
            <a:headEnd/>
            <a:tailEnd/>
          </a:ln>
          <a:effectLst/>
        </p:spPr>
        <p:txBody>
          <a:bodyPr>
            <a:spAutoFit/>
          </a:bodyPr>
          <a:lstStyle/>
          <a:p>
            <a:pPr algn="ctr">
              <a:spcBef>
                <a:spcPct val="50000"/>
              </a:spcBef>
            </a:pPr>
            <a:r>
              <a:rPr lang="en-US" sz="3500">
                <a:latin typeface="Tahoma" pitchFamily="34" charset="0"/>
              </a:rPr>
              <a:t>What do you do to take care of your body?  What do you NOT do?</a:t>
            </a:r>
            <a:br>
              <a:rPr lang="en-US" sz="3500">
                <a:latin typeface="Tahoma" pitchFamily="34" charset="0"/>
              </a:rPr>
            </a:br>
            <a:r>
              <a:rPr lang="en-US" sz="3500">
                <a:latin typeface="Tahoma" pitchFamily="34" charset="0"/>
              </a:rPr>
              <a:t>Could you make any improvements?  </a:t>
            </a:r>
          </a:p>
        </p:txBody>
      </p:sp>
      <p:pic>
        <p:nvPicPr>
          <p:cNvPr id="35849" name="Picture 9" descr="cub_mars_lesson02_activity1_clipart1"/>
          <p:cNvPicPr>
            <a:picLocks noChangeArrowheads="1"/>
          </p:cNvPicPr>
          <p:nvPr/>
        </p:nvPicPr>
        <p:blipFill>
          <a:blip r:embed="rId2" cstate="print"/>
          <a:srcRect/>
          <a:stretch>
            <a:fillRect/>
          </a:stretch>
        </p:blipFill>
        <p:spPr bwMode="auto">
          <a:xfrm>
            <a:off x="914400" y="1447800"/>
            <a:ext cx="2438400" cy="2133600"/>
          </a:xfrm>
          <a:prstGeom prst="rect">
            <a:avLst/>
          </a:prstGeom>
          <a:noFill/>
          <a:ln w="38100">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810000" y="304800"/>
            <a:ext cx="4343400" cy="19208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sp>
        <p:nvSpPr>
          <p:cNvPr id="49155" name="Text Box 3"/>
          <p:cNvSpPr txBox="1">
            <a:spLocks noChangeArrowheads="1"/>
          </p:cNvSpPr>
          <p:nvPr/>
        </p:nvSpPr>
        <p:spPr bwMode="auto">
          <a:xfrm>
            <a:off x="3352800" y="2498725"/>
            <a:ext cx="5486400" cy="3825875"/>
          </a:xfrm>
          <a:prstGeom prst="rect">
            <a:avLst/>
          </a:prstGeom>
          <a:noFill/>
          <a:ln w="9525">
            <a:noFill/>
            <a:miter lim="800000"/>
            <a:headEnd/>
            <a:tailEnd/>
          </a:ln>
          <a:effectLst/>
        </p:spPr>
        <p:txBody>
          <a:bodyPr>
            <a:spAutoFit/>
          </a:bodyPr>
          <a:lstStyle/>
          <a:p>
            <a:pPr algn="ctr">
              <a:spcBef>
                <a:spcPct val="50000"/>
              </a:spcBef>
            </a:pPr>
            <a:r>
              <a:rPr lang="en-US" sz="3500">
                <a:latin typeface="Tahoma" pitchFamily="34" charset="0"/>
              </a:rPr>
              <a:t>How you are working to improve your brain?  What could you stop doing?  What could you start doing? Can you think of someone who really works on this area of their life?   </a:t>
            </a:r>
          </a:p>
        </p:txBody>
      </p:sp>
      <p:pic>
        <p:nvPicPr>
          <p:cNvPr id="49157" name="Picture 5" descr="r_142"/>
          <p:cNvPicPr>
            <a:picLocks noChangeArrowheads="1"/>
          </p:cNvPicPr>
          <p:nvPr/>
        </p:nvPicPr>
        <p:blipFill>
          <a:blip r:embed="rId2" cstate="print"/>
          <a:srcRect/>
          <a:stretch>
            <a:fillRect/>
          </a:stretch>
        </p:blipFill>
        <p:spPr bwMode="auto">
          <a:xfrm>
            <a:off x="914400" y="1447800"/>
            <a:ext cx="2209800" cy="2133600"/>
          </a:xfrm>
          <a:prstGeom prst="rect">
            <a:avLst/>
          </a:prstGeom>
          <a:noFill/>
          <a:ln w="38100">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14400" y="304800"/>
            <a:ext cx="3810000" cy="1143000"/>
          </a:xfrm>
        </p:spPr>
        <p:txBody>
          <a:bodyPr/>
          <a:lstStyle/>
          <a:p>
            <a:pPr algn="ctr"/>
            <a:r>
              <a:rPr lang="en-US" sz="5000" u="sng">
                <a:latin typeface="Tahoma" pitchFamily="34" charset="0"/>
              </a:rPr>
              <a:t>Brain Food</a:t>
            </a:r>
          </a:p>
        </p:txBody>
      </p:sp>
      <p:pic>
        <p:nvPicPr>
          <p:cNvPr id="52229" name="Picture 5" descr="brainfood"/>
          <p:cNvPicPr>
            <a:picLocks noChangeAspect="1" noChangeArrowheads="1"/>
          </p:cNvPicPr>
          <p:nvPr/>
        </p:nvPicPr>
        <p:blipFill>
          <a:blip r:embed="rId2" cstate="print"/>
          <a:srcRect/>
          <a:stretch>
            <a:fillRect/>
          </a:stretch>
        </p:blipFill>
        <p:spPr bwMode="auto">
          <a:xfrm>
            <a:off x="5562600" y="1371600"/>
            <a:ext cx="3111500" cy="4419600"/>
          </a:xfrm>
          <a:prstGeom prst="rect">
            <a:avLst/>
          </a:prstGeom>
          <a:noFill/>
          <a:ln w="38100">
            <a:solidFill>
              <a:schemeClr val="tx1"/>
            </a:solidFill>
            <a:miter lim="800000"/>
            <a:headEnd/>
            <a:tailEnd/>
          </a:ln>
        </p:spPr>
      </p:pic>
      <p:sp>
        <p:nvSpPr>
          <p:cNvPr id="52230" name="Text Box 6"/>
          <p:cNvSpPr txBox="1">
            <a:spLocks noChangeArrowheads="1"/>
          </p:cNvSpPr>
          <p:nvPr/>
        </p:nvSpPr>
        <p:spPr bwMode="auto">
          <a:xfrm>
            <a:off x="609600" y="1371600"/>
            <a:ext cx="4419600" cy="1917700"/>
          </a:xfrm>
          <a:prstGeom prst="rect">
            <a:avLst/>
          </a:prstGeom>
          <a:noFill/>
          <a:ln w="9525">
            <a:noFill/>
            <a:miter lim="800000"/>
            <a:headEnd/>
            <a:tailEnd/>
          </a:ln>
          <a:effectLst/>
        </p:spPr>
        <p:txBody>
          <a:bodyPr>
            <a:spAutoFit/>
          </a:bodyPr>
          <a:lstStyle/>
          <a:p>
            <a:pPr algn="ctr">
              <a:spcBef>
                <a:spcPct val="50000"/>
              </a:spcBef>
            </a:pPr>
            <a:r>
              <a:rPr lang="en-US" sz="2400">
                <a:latin typeface="Tahoma" pitchFamily="34" charset="0"/>
              </a:rPr>
              <a:t>What are your plans for “feeding” your brain?  Make a list of things you want to learn or things that you want to do that will teach you.</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810000" y="304800"/>
            <a:ext cx="4343400" cy="1920875"/>
          </a:xfrm>
          <a:prstGeom prst="rect">
            <a:avLst/>
          </a:prstGeom>
          <a:noFill/>
          <a:ln w="9525">
            <a:noFill/>
            <a:miter lim="800000"/>
            <a:headEnd/>
            <a:tailEnd/>
          </a:ln>
          <a:effectLst/>
        </p:spPr>
        <p:txBody>
          <a:bodyPr>
            <a:spAutoFit/>
          </a:bodyPr>
          <a:lstStyle/>
          <a:p>
            <a:pPr algn="ctr">
              <a:spcBef>
                <a:spcPct val="50000"/>
              </a:spcBef>
            </a:pPr>
            <a:r>
              <a:rPr lang="en-US" sz="4000" b="1">
                <a:latin typeface="Tahoma" pitchFamily="34" charset="0"/>
              </a:rPr>
              <a:t>Journal Entry or</a:t>
            </a:r>
            <a:br>
              <a:rPr lang="en-US" sz="4000" b="1">
                <a:latin typeface="Tahoma" pitchFamily="34" charset="0"/>
              </a:rPr>
            </a:br>
            <a:r>
              <a:rPr lang="en-US" sz="4000" b="1">
                <a:latin typeface="Tahoma" pitchFamily="34" charset="0"/>
              </a:rPr>
              <a:t>Discussion Starter:</a:t>
            </a:r>
          </a:p>
        </p:txBody>
      </p:sp>
      <p:sp>
        <p:nvSpPr>
          <p:cNvPr id="50179" name="Text Box 3"/>
          <p:cNvSpPr txBox="1">
            <a:spLocks noChangeArrowheads="1"/>
          </p:cNvSpPr>
          <p:nvPr/>
        </p:nvSpPr>
        <p:spPr bwMode="auto">
          <a:xfrm>
            <a:off x="3352800" y="2498725"/>
            <a:ext cx="5486400" cy="2759075"/>
          </a:xfrm>
          <a:prstGeom prst="rect">
            <a:avLst/>
          </a:prstGeom>
          <a:noFill/>
          <a:ln w="9525">
            <a:noFill/>
            <a:miter lim="800000"/>
            <a:headEnd/>
            <a:tailEnd/>
          </a:ln>
          <a:effectLst/>
        </p:spPr>
        <p:txBody>
          <a:bodyPr>
            <a:spAutoFit/>
          </a:bodyPr>
          <a:lstStyle/>
          <a:p>
            <a:pPr algn="ctr">
              <a:spcBef>
                <a:spcPct val="50000"/>
              </a:spcBef>
            </a:pPr>
            <a:r>
              <a:rPr lang="en-US" sz="3500">
                <a:latin typeface="Tahoma" pitchFamily="34" charset="0"/>
              </a:rPr>
              <a:t>How you are working to improve your soul?  What things do you do that make you the most happy?     </a:t>
            </a:r>
          </a:p>
        </p:txBody>
      </p:sp>
      <p:pic>
        <p:nvPicPr>
          <p:cNvPr id="50181" name="Picture 5" descr="music_clipart_saxophone"/>
          <p:cNvPicPr>
            <a:picLocks noChangeAspect="1" noChangeArrowheads="1"/>
          </p:cNvPicPr>
          <p:nvPr/>
        </p:nvPicPr>
        <p:blipFill>
          <a:blip r:embed="rId2" cstate="print"/>
          <a:srcRect/>
          <a:stretch>
            <a:fillRect/>
          </a:stretch>
        </p:blipFill>
        <p:spPr bwMode="auto">
          <a:xfrm>
            <a:off x="1130300" y="1447800"/>
            <a:ext cx="1995488" cy="2590800"/>
          </a:xfrm>
          <a:prstGeom prst="rect">
            <a:avLst/>
          </a:prstGeom>
          <a:noFill/>
          <a:ln w="38100">
            <a:solidFill>
              <a:schemeClr val="tx1"/>
            </a:solidFill>
            <a:miter lim="800000"/>
            <a:headEnd/>
            <a:tailEnd/>
          </a:ln>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914400" y="304800"/>
            <a:ext cx="6096000" cy="1143000"/>
          </a:xfrm>
        </p:spPr>
        <p:txBody>
          <a:bodyPr/>
          <a:lstStyle/>
          <a:p>
            <a:pPr algn="ctr"/>
            <a:r>
              <a:rPr lang="en-US" sz="5000" u="sng">
                <a:latin typeface="Tahoma" pitchFamily="34" charset="0"/>
              </a:rPr>
              <a:t>Feeding Your Soul</a:t>
            </a:r>
          </a:p>
        </p:txBody>
      </p:sp>
      <p:sp>
        <p:nvSpPr>
          <p:cNvPr id="54276" name="Text Box 4"/>
          <p:cNvSpPr txBox="1">
            <a:spLocks noChangeArrowheads="1"/>
          </p:cNvSpPr>
          <p:nvPr/>
        </p:nvSpPr>
        <p:spPr bwMode="auto">
          <a:xfrm>
            <a:off x="381000" y="1752600"/>
            <a:ext cx="3429000" cy="4457700"/>
          </a:xfrm>
          <a:prstGeom prst="rect">
            <a:avLst/>
          </a:prstGeom>
          <a:noFill/>
          <a:ln w="9525">
            <a:noFill/>
            <a:miter lim="800000"/>
            <a:headEnd/>
            <a:tailEnd/>
          </a:ln>
          <a:effectLst/>
        </p:spPr>
        <p:txBody>
          <a:bodyPr>
            <a:spAutoFit/>
          </a:bodyPr>
          <a:lstStyle/>
          <a:p>
            <a:pPr algn="ctr">
              <a:spcBef>
                <a:spcPct val="50000"/>
              </a:spcBef>
            </a:pPr>
            <a:r>
              <a:rPr lang="en-US" sz="2600">
                <a:latin typeface="Tahoma" pitchFamily="34" charset="0"/>
              </a:rPr>
              <a:t>What feeds your soul?  What inspires you and gives you peace?  What are some songs, books or movies that make you want to be a better person?  Is there a person that makes YOU want to be better?</a:t>
            </a:r>
          </a:p>
        </p:txBody>
      </p:sp>
      <p:pic>
        <p:nvPicPr>
          <p:cNvPr id="54278" name="Picture 6" descr="soul_food_sign_SM"/>
          <p:cNvPicPr>
            <a:picLocks noChangeAspect="1" noChangeArrowheads="1"/>
          </p:cNvPicPr>
          <p:nvPr/>
        </p:nvPicPr>
        <p:blipFill>
          <a:blip r:embed="rId2" cstate="print"/>
          <a:srcRect/>
          <a:stretch>
            <a:fillRect/>
          </a:stretch>
        </p:blipFill>
        <p:spPr bwMode="auto">
          <a:xfrm>
            <a:off x="3962400" y="2362200"/>
            <a:ext cx="4724400" cy="3054350"/>
          </a:xfrm>
          <a:prstGeom prst="rect">
            <a:avLst/>
          </a:prstGeom>
          <a:noFill/>
        </p:spPr>
      </p:pic>
    </p:spTree>
  </p:cSld>
  <p:clrMapOvr>
    <a:masterClrMapping/>
  </p:clrMapOvr>
  <p:transition>
    <p:dissolve/>
  </p:transition>
</p:sld>
</file>

<file path=ppt/theme/theme1.xml><?xml version="1.0" encoding="utf-8"?>
<a:theme xmlns:a="http://schemas.openxmlformats.org/drawingml/2006/main" name="0216_slide">
  <a:themeElements>
    <a:clrScheme name="0216_slide 1">
      <a:dk1>
        <a:srgbClr val="000000"/>
      </a:dk1>
      <a:lt1>
        <a:srgbClr val="FFEFD5"/>
      </a:lt1>
      <a:dk2>
        <a:srgbClr val="000000"/>
      </a:dk2>
      <a:lt2>
        <a:srgbClr val="A3A3A3"/>
      </a:lt2>
      <a:accent1>
        <a:srgbClr val="FACB00"/>
      </a:accent1>
      <a:accent2>
        <a:srgbClr val="FFB133"/>
      </a:accent2>
      <a:accent3>
        <a:srgbClr val="FFF6E7"/>
      </a:accent3>
      <a:accent4>
        <a:srgbClr val="000000"/>
      </a:accent4>
      <a:accent5>
        <a:srgbClr val="FCE2AA"/>
      </a:accent5>
      <a:accent6>
        <a:srgbClr val="E7A02D"/>
      </a:accent6>
      <a:hlink>
        <a:srgbClr val="B97609"/>
      </a:hlink>
      <a:folHlink>
        <a:srgbClr val="834F00"/>
      </a:folHlink>
    </a:clrScheme>
    <a:fontScheme name="0216_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216_slide 1">
        <a:dk1>
          <a:srgbClr val="000000"/>
        </a:dk1>
        <a:lt1>
          <a:srgbClr val="FFEFD5"/>
        </a:lt1>
        <a:dk2>
          <a:srgbClr val="000000"/>
        </a:dk2>
        <a:lt2>
          <a:srgbClr val="A3A3A3"/>
        </a:lt2>
        <a:accent1>
          <a:srgbClr val="FACB00"/>
        </a:accent1>
        <a:accent2>
          <a:srgbClr val="FFB133"/>
        </a:accent2>
        <a:accent3>
          <a:srgbClr val="FFF6E7"/>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0216_slide 2">
        <a:dk1>
          <a:srgbClr val="000000"/>
        </a:dk1>
        <a:lt1>
          <a:srgbClr val="FFEFD5"/>
        </a:lt1>
        <a:dk2>
          <a:srgbClr val="000000"/>
        </a:dk2>
        <a:lt2>
          <a:srgbClr val="A3A3A3"/>
        </a:lt2>
        <a:accent1>
          <a:srgbClr val="FFB742"/>
        </a:accent1>
        <a:accent2>
          <a:srgbClr val="FFD833"/>
        </a:accent2>
        <a:accent3>
          <a:srgbClr val="FFF6E7"/>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0216_slide 3">
        <a:dk1>
          <a:srgbClr val="000000"/>
        </a:dk1>
        <a:lt1>
          <a:srgbClr val="FFEFD5"/>
        </a:lt1>
        <a:dk2>
          <a:srgbClr val="000000"/>
        </a:dk2>
        <a:lt2>
          <a:srgbClr val="A3A3A3"/>
        </a:lt2>
        <a:accent1>
          <a:srgbClr val="9689FF"/>
        </a:accent1>
        <a:accent2>
          <a:srgbClr val="3EC2FF"/>
        </a:accent2>
        <a:accent3>
          <a:srgbClr val="FFF6E7"/>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0216_slide 4">
        <a:dk1>
          <a:srgbClr val="000000"/>
        </a:dk1>
        <a:lt1>
          <a:srgbClr val="FFEFD5"/>
        </a:lt1>
        <a:dk2>
          <a:srgbClr val="000000"/>
        </a:dk2>
        <a:lt2>
          <a:srgbClr val="A3A3A3"/>
        </a:lt2>
        <a:accent1>
          <a:srgbClr val="CAFF09"/>
        </a:accent1>
        <a:accent2>
          <a:srgbClr val="FFA109"/>
        </a:accent2>
        <a:accent3>
          <a:srgbClr val="FFF6E7"/>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
      <a:clrScheme name="0216_slide 5">
        <a:dk1>
          <a:srgbClr val="000000"/>
        </a:dk1>
        <a:lt1>
          <a:srgbClr val="FFFFFF"/>
        </a:lt1>
        <a:dk2>
          <a:srgbClr val="000000"/>
        </a:dk2>
        <a:lt2>
          <a:srgbClr val="B2B2B2"/>
        </a:lt2>
        <a:accent1>
          <a:srgbClr val="FACB00"/>
        </a:accent1>
        <a:accent2>
          <a:srgbClr val="FFB133"/>
        </a:accent2>
        <a:accent3>
          <a:srgbClr val="FFFFFF"/>
        </a:accent3>
        <a:accent4>
          <a:srgbClr val="000000"/>
        </a:accent4>
        <a:accent5>
          <a:srgbClr val="FCE2AA"/>
        </a:accent5>
        <a:accent6>
          <a:srgbClr val="E7A02D"/>
        </a:accent6>
        <a:hlink>
          <a:srgbClr val="B97609"/>
        </a:hlink>
        <a:folHlink>
          <a:srgbClr val="834F00"/>
        </a:folHlink>
      </a:clrScheme>
      <a:clrMap bg1="lt1" tx1="dk1" bg2="lt2" tx2="dk2" accent1="accent1" accent2="accent2" accent3="accent3" accent4="accent4" accent5="accent5" accent6="accent6" hlink="hlink" folHlink="folHlink"/>
    </a:extraClrScheme>
    <a:extraClrScheme>
      <a:clrScheme name="0216_slide 6">
        <a:dk1>
          <a:srgbClr val="000000"/>
        </a:dk1>
        <a:lt1>
          <a:srgbClr val="FFFFFF"/>
        </a:lt1>
        <a:dk2>
          <a:srgbClr val="000000"/>
        </a:dk2>
        <a:lt2>
          <a:srgbClr val="B2B2B2"/>
        </a:lt2>
        <a:accent1>
          <a:srgbClr val="FFB742"/>
        </a:accent1>
        <a:accent2>
          <a:srgbClr val="FFD833"/>
        </a:accent2>
        <a:accent3>
          <a:srgbClr val="FFFFFF"/>
        </a:accent3>
        <a:accent4>
          <a:srgbClr val="000000"/>
        </a:accent4>
        <a:accent5>
          <a:srgbClr val="FFD8B0"/>
        </a:accent5>
        <a:accent6>
          <a:srgbClr val="E7C42D"/>
        </a:accent6>
        <a:hlink>
          <a:srgbClr val="D65600"/>
        </a:hlink>
        <a:folHlink>
          <a:srgbClr val="D60B00"/>
        </a:folHlink>
      </a:clrScheme>
      <a:clrMap bg1="lt1" tx1="dk1" bg2="lt2" tx2="dk2" accent1="accent1" accent2="accent2" accent3="accent3" accent4="accent4" accent5="accent5" accent6="accent6" hlink="hlink" folHlink="folHlink"/>
    </a:extraClrScheme>
    <a:extraClrScheme>
      <a:clrScheme name="0216_slide 7">
        <a:dk1>
          <a:srgbClr val="000000"/>
        </a:dk1>
        <a:lt1>
          <a:srgbClr val="FFFFFF"/>
        </a:lt1>
        <a:dk2>
          <a:srgbClr val="000000"/>
        </a:dk2>
        <a:lt2>
          <a:srgbClr val="B2B2B2"/>
        </a:lt2>
        <a:accent1>
          <a:srgbClr val="9689FF"/>
        </a:accent1>
        <a:accent2>
          <a:srgbClr val="3EC2FF"/>
        </a:accent2>
        <a:accent3>
          <a:srgbClr val="FFFFFF"/>
        </a:accent3>
        <a:accent4>
          <a:srgbClr val="000000"/>
        </a:accent4>
        <a:accent5>
          <a:srgbClr val="C9C4FF"/>
        </a:accent5>
        <a:accent6>
          <a:srgbClr val="37B0E7"/>
        </a:accent6>
        <a:hlink>
          <a:srgbClr val="BD7300"/>
        </a:hlink>
        <a:folHlink>
          <a:srgbClr val="1600BD"/>
        </a:folHlink>
      </a:clrScheme>
      <a:clrMap bg1="lt1" tx1="dk1" bg2="lt2" tx2="dk2" accent1="accent1" accent2="accent2" accent3="accent3" accent4="accent4" accent5="accent5" accent6="accent6" hlink="hlink" folHlink="folHlink"/>
    </a:extraClrScheme>
    <a:extraClrScheme>
      <a:clrScheme name="0216_slide 8">
        <a:dk1>
          <a:srgbClr val="000000"/>
        </a:dk1>
        <a:lt1>
          <a:srgbClr val="FFFFFF"/>
        </a:lt1>
        <a:dk2>
          <a:srgbClr val="000000"/>
        </a:dk2>
        <a:lt2>
          <a:srgbClr val="B2B2B2"/>
        </a:lt2>
        <a:accent1>
          <a:srgbClr val="CAFF09"/>
        </a:accent1>
        <a:accent2>
          <a:srgbClr val="FFA109"/>
        </a:accent2>
        <a:accent3>
          <a:srgbClr val="FFFFFF"/>
        </a:accent3>
        <a:accent4>
          <a:srgbClr val="000000"/>
        </a:accent4>
        <a:accent5>
          <a:srgbClr val="E1FFAA"/>
        </a:accent5>
        <a:accent6>
          <a:srgbClr val="E79107"/>
        </a:accent6>
        <a:hlink>
          <a:srgbClr val="0B53CB"/>
        </a:hlink>
        <a:folHlink>
          <a:srgbClr val="C90D7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0216_slide</Template>
  <TotalTime>229</TotalTime>
  <Words>384</Words>
  <Application>Microsoft Office PowerPoint</Application>
  <PresentationFormat>On-screen Show (4:3)</PresentationFormat>
  <Paragraphs>36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Tahoma</vt:lpstr>
      <vt:lpstr>Comic Sans MS</vt:lpstr>
      <vt:lpstr>Times New Roman</vt:lpstr>
      <vt:lpstr>0216_slide</vt:lpstr>
      <vt:lpstr>Slide 1</vt:lpstr>
      <vt:lpstr>Slide 2</vt:lpstr>
      <vt:lpstr>Slide 3</vt:lpstr>
      <vt:lpstr>Slide 4</vt:lpstr>
      <vt:lpstr>Slide 5</vt:lpstr>
      <vt:lpstr>Slide 6</vt:lpstr>
      <vt:lpstr>Brain Food</vt:lpstr>
      <vt:lpstr>Slide 8</vt:lpstr>
      <vt:lpstr>Feeding Your Soul</vt:lpstr>
      <vt:lpstr>Slide 10</vt:lpstr>
      <vt:lpstr>Slide 11</vt:lpstr>
      <vt:lpstr>How good are you at sharpening the saw?  </vt:lpstr>
      <vt:lpstr>Credits: This slide show was created by  Rebecca Radicchi  using the following resources.</vt:lpstr>
    </vt:vector>
  </TitlesOfParts>
  <Company>Cobb County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Habits of Highly Effective People</dc:title>
  <dc:creator>Cobb County School District</dc:creator>
  <cp:lastModifiedBy>Danielle</cp:lastModifiedBy>
  <cp:revision>18</cp:revision>
  <dcterms:created xsi:type="dcterms:W3CDTF">2008-08-28T02:18:49Z</dcterms:created>
  <dcterms:modified xsi:type="dcterms:W3CDTF">2009-10-09T15:05:34Z</dcterms:modified>
</cp:coreProperties>
</file>