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2" r:id="rId3"/>
    <p:sldId id="262" r:id="rId4"/>
    <p:sldId id="260" r:id="rId5"/>
    <p:sldId id="268" r:id="rId6"/>
    <p:sldId id="269" r:id="rId7"/>
    <p:sldId id="270" r:id="rId8"/>
    <p:sldId id="273" r:id="rId9"/>
    <p:sldId id="274" r:id="rId10"/>
    <p:sldId id="275" r:id="rId11"/>
    <p:sldId id="276" r:id="rId12"/>
    <p:sldId id="264" r:id="rId13"/>
    <p:sldId id="27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80743" autoAdjust="0"/>
  </p:normalViewPr>
  <p:slideViewPr>
    <p:cSldViewPr>
      <p:cViewPr varScale="1">
        <p:scale>
          <a:sx n="107" d="100"/>
          <a:sy n="107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83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11754F8-74E9-4A9A-B197-EBFB7EB03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AD11D-3313-4F13-B613-757AB3EE84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74638"/>
            <a:ext cx="18669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38"/>
            <a:ext cx="54483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24D0E-98B2-4F23-ABF2-B7B8C2CCC0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19200" y="1600200"/>
            <a:ext cx="7467600" cy="4525963"/>
          </a:xfrm>
        </p:spPr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1019CD1-E8C4-4CA9-91E9-243EC8254B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8AE3A-0D7F-41A3-AE92-CE9B96BE74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850DE-3561-48CE-8703-7DBDA93ECB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05228-50EA-4854-9769-4442DDDF23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685FE-6F8A-44CA-9F4A-EF0FDF855C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1132A-AC02-4B32-B65B-651E732635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8B0A9-7A2C-4957-A98A-118F4D1662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AEDD4-DBA9-4504-9DAB-ABC6BCCD21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A92CD-7E80-417A-898F-6712CA81DD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985AD9-CD44-4231-A6DF-216D8BA422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clker.com/cliparts/4/b/9/1/11949846872051082374team_sketch_erich_schube_01.svg.hi.png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914400" y="381000"/>
            <a:ext cx="7924800" cy="352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0">
                <a:latin typeface="Tahoma" pitchFamily="34" charset="0"/>
              </a:rPr>
              <a:t>Habit #6</a:t>
            </a:r>
            <a:br>
              <a:rPr lang="en-US" sz="10000">
                <a:latin typeface="Tahoma" pitchFamily="34" charset="0"/>
              </a:rPr>
            </a:br>
            <a:r>
              <a:rPr lang="en-US" sz="8000"/>
              <a:t>Synergize</a:t>
            </a:r>
            <a:endParaRPr lang="en-US" sz="8000" b="1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/>
            </a:r>
            <a:br>
              <a:rPr lang="en-US">
                <a:latin typeface="Tahoma" pitchFamily="34" charset="0"/>
              </a:rPr>
            </a:br>
            <a:endParaRPr lang="en-US">
              <a:latin typeface="Tahoma" pitchFamily="34" charset="0"/>
            </a:endParaRPr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276600"/>
            <a:ext cx="6073775" cy="2225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733800" y="5867400"/>
            <a:ext cx="495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Based on the work of Stephen Covey.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000">
                <a:latin typeface="Tahoma" pitchFamily="34" charset="0"/>
              </a:rPr>
              <a:t>Dream Team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990600" y="1371600"/>
            <a:ext cx="7315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have been asked to put together a team to create a new invention.  If you could choose anyone in the world, who would be on your team.  You must explain your reason. You may have 5 teammates.</a:t>
            </a:r>
            <a:endParaRPr lang="en-US"/>
          </a:p>
        </p:txBody>
      </p:sp>
      <p:graphicFrame>
        <p:nvGraphicFramePr>
          <p:cNvPr id="53306" name="Group 58"/>
          <p:cNvGraphicFramePr>
            <a:graphicFrameLocks noGrp="1"/>
          </p:cNvGraphicFramePr>
          <p:nvPr>
            <p:ph idx="1"/>
          </p:nvPr>
        </p:nvGraphicFramePr>
        <p:xfrm>
          <a:off x="762000" y="2971800"/>
          <a:ext cx="8077200" cy="3154364"/>
        </p:xfrm>
        <a:graphic>
          <a:graphicData uri="http://schemas.openxmlformats.org/drawingml/2006/table">
            <a:tbl>
              <a:tblPr/>
              <a:tblGrid>
                <a:gridCol w="3848100"/>
                <a:gridCol w="4229100"/>
              </a:tblGrid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 Juan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 has great ideas.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 Shauntice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 stays calm.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3308" name="Picture 60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81000"/>
            <a:ext cx="1336675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3309" name="Picture 61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81000"/>
            <a:ext cx="1336675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000">
                <a:latin typeface="Tahoma" pitchFamily="34" charset="0"/>
              </a:rPr>
              <a:t>Synergy Action Plan </a:t>
            </a:r>
          </a:p>
        </p:txBody>
      </p:sp>
      <p:graphicFrame>
        <p:nvGraphicFramePr>
          <p:cNvPr id="56348" name="Group 28"/>
          <p:cNvGraphicFramePr>
            <a:graphicFrameLocks noGrp="1"/>
          </p:cNvGraphicFramePr>
          <p:nvPr>
            <p:ph idx="1"/>
          </p:nvPr>
        </p:nvGraphicFramePr>
        <p:xfrm>
          <a:off x="762000" y="1600200"/>
          <a:ext cx="7924800" cy="4800601"/>
        </p:xfrm>
        <a:graphic>
          <a:graphicData uri="http://schemas.openxmlformats.org/drawingml/2006/table">
            <a:tbl>
              <a:tblPr/>
              <a:tblGrid>
                <a:gridCol w="3962400"/>
                <a:gridCol w="3962400"/>
              </a:tblGrid>
              <a:tr h="960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Define the Problem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Make sure you understand the problem or task.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Their Way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Try to understand everyone’s ideas.  Listen carefully.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My Way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Seek to be understood. Share your ideas.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Brainstorm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 creative.  Everyone create new ideas.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High Way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Find best solution.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49" name="AutoShape 29"/>
          <p:cNvSpPr>
            <a:spLocks noChangeArrowheads="1"/>
          </p:cNvSpPr>
          <p:nvPr/>
        </p:nvSpPr>
        <p:spPr bwMode="auto">
          <a:xfrm>
            <a:off x="8001000" y="533400"/>
            <a:ext cx="457200" cy="571500"/>
          </a:xfrm>
          <a:prstGeom prst="upArrow">
            <a:avLst>
              <a:gd name="adj1" fmla="val 50000"/>
              <a:gd name="adj2" fmla="val 3125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6350" name="AutoShape 30"/>
          <p:cNvSpPr>
            <a:spLocks noChangeArrowheads="1"/>
          </p:cNvSpPr>
          <p:nvPr/>
        </p:nvSpPr>
        <p:spPr bwMode="auto">
          <a:xfrm>
            <a:off x="1371600" y="609600"/>
            <a:ext cx="457200" cy="571500"/>
          </a:xfrm>
          <a:prstGeom prst="upArrow">
            <a:avLst>
              <a:gd name="adj1" fmla="val 50000"/>
              <a:gd name="adj2" fmla="val 3125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en-US" b="1">
                <a:latin typeface="Tahoma" pitchFamily="34" charset="0"/>
              </a:rPr>
              <a:t>Where do you fall?</a:t>
            </a:r>
            <a:r>
              <a:rPr lang="en-US"/>
              <a:t>  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457200" y="2590800"/>
            <a:ext cx="1905000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400">
                <a:latin typeface="Tahoma" pitchFamily="34" charset="0"/>
              </a:rPr>
              <a:t>I work well with others.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6705600" y="2667000"/>
            <a:ext cx="2209800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400">
                <a:latin typeface="Tahoma" pitchFamily="34" charset="0"/>
              </a:rPr>
              <a:t>I’d rather work by myself.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4495800" y="5181600"/>
            <a:ext cx="4191000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400" b="1">
                <a:latin typeface="Tahoma" pitchFamily="34" charset="0"/>
              </a:rPr>
              <a:t>How could you be better at working with others?</a:t>
            </a:r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>
            <a:off x="228600" y="1371600"/>
            <a:ext cx="8686800" cy="1295400"/>
          </a:xfrm>
          <a:prstGeom prst="leftRightArrow">
            <a:avLst>
              <a:gd name="adj1" fmla="val 43630"/>
              <a:gd name="adj2" fmla="val 583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85800"/>
            <a:ext cx="7467600" cy="1143000"/>
          </a:xfrm>
        </p:spPr>
        <p:txBody>
          <a:bodyPr/>
          <a:lstStyle/>
          <a:p>
            <a:pPr algn="ctr"/>
            <a:r>
              <a:rPr lang="en-US" sz="5500" u="sng">
                <a:latin typeface="Tahoma" pitchFamily="34" charset="0"/>
              </a:rPr>
              <a:t>Credits</a:t>
            </a:r>
            <a:r>
              <a:rPr lang="en-US" sz="4600">
                <a:latin typeface="Tahoma" pitchFamily="34" charset="0"/>
              </a:rPr>
              <a:t>:</a:t>
            </a:r>
            <a:br>
              <a:rPr lang="en-US" sz="4600">
                <a:latin typeface="Tahoma" pitchFamily="34" charset="0"/>
              </a:rPr>
            </a:br>
            <a:r>
              <a:rPr lang="en-US" sz="3000">
                <a:latin typeface="Tahoma" pitchFamily="34" charset="0"/>
              </a:rPr>
              <a:t>This slide show was created by </a:t>
            </a:r>
            <a:br>
              <a:rPr lang="en-US" sz="3000">
                <a:latin typeface="Tahoma" pitchFamily="34" charset="0"/>
              </a:rPr>
            </a:br>
            <a:r>
              <a:rPr lang="en-US" sz="3000">
                <a:latin typeface="Tahoma" pitchFamily="34" charset="0"/>
              </a:rPr>
              <a:t>Rebecca Radicchi </a:t>
            </a:r>
            <a:br>
              <a:rPr lang="en-US" sz="3000">
                <a:latin typeface="Tahoma" pitchFamily="34" charset="0"/>
              </a:rPr>
            </a:br>
            <a:r>
              <a:rPr lang="en-US" sz="3000">
                <a:latin typeface="Tahoma" pitchFamily="34" charset="0"/>
              </a:rPr>
              <a:t>using the following resources.</a:t>
            </a:r>
            <a:endParaRPr lang="en-US" sz="4600">
              <a:latin typeface="Tahoma" pitchFamily="34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057400" y="2971800"/>
            <a:ext cx="6248400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500" u="sng">
                <a:latin typeface="Tahoma" pitchFamily="34" charset="0"/>
              </a:rPr>
              <a:t>The Seven Habits for Highly Effective People</a:t>
            </a:r>
            <a:r>
              <a:rPr lang="en-US" sz="2500">
                <a:latin typeface="Tahoma" pitchFamily="34" charset="0"/>
              </a:rPr>
              <a:t> by Stephen Covey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500" u="sng">
                <a:latin typeface="Tahoma" pitchFamily="34" charset="0"/>
              </a:rPr>
              <a:t>The Seven Habits for Highly Effective Kids</a:t>
            </a:r>
            <a:r>
              <a:rPr lang="en-US" sz="2500">
                <a:latin typeface="Tahoma" pitchFamily="34" charset="0"/>
              </a:rPr>
              <a:t> by Sean Covey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500">
                <a:latin typeface="Tahoma" pitchFamily="34" charset="0"/>
              </a:rPr>
              <a:t> </a:t>
            </a:r>
            <a:r>
              <a:rPr lang="en-US" sz="2500" u="sng">
                <a:latin typeface="Tahoma" pitchFamily="34" charset="0"/>
              </a:rPr>
              <a:t>The Seven Habits for Highly Effective Teens</a:t>
            </a:r>
            <a:r>
              <a:rPr lang="en-US" sz="2500">
                <a:latin typeface="Tahoma" pitchFamily="34" charset="0"/>
              </a:rPr>
              <a:t> by Sean Covey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1295400" y="381000"/>
            <a:ext cx="7467600" cy="585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pPr algn="ctr"/>
            <a:r>
              <a:rPr lang="en-US" sz="3600">
                <a:latin typeface="Tahoma" pitchFamily="34" charset="0"/>
              </a:rPr>
              <a:t>I value other people’s strengths and learn from them. I get along well with others, even people who are different from me. I work well in groups. I seek out other people’s ideas to solve problems. I know that “two heads are better than one”. I am a better person when I let other people into my life and work.</a:t>
            </a:r>
            <a:r>
              <a:rPr lang="en-US"/>
              <a:t> 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9" name="Picture 9" descr="brainsto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4572000" cy="4341813"/>
          </a:xfrm>
          <a:prstGeom prst="rect">
            <a:avLst/>
          </a:prstGeom>
          <a:noFill/>
        </p:spPr>
      </p:pic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4800600" y="304800"/>
            <a:ext cx="3048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 b="1">
                <a:latin typeface="Tahoma" pitchFamily="34" charset="0"/>
              </a:rPr>
              <a:t>Journal Entry or</a:t>
            </a:r>
            <a:br>
              <a:rPr lang="en-US" sz="3500" b="1">
                <a:latin typeface="Tahoma" pitchFamily="34" charset="0"/>
              </a:rPr>
            </a:br>
            <a:r>
              <a:rPr lang="en-US" sz="3500" b="1">
                <a:latin typeface="Tahoma" pitchFamily="34" charset="0"/>
              </a:rPr>
              <a:t>Discussion </a:t>
            </a:r>
            <a:r>
              <a:rPr lang="en-US" sz="3500" b="1" u="sng">
                <a:latin typeface="Tahoma" pitchFamily="34" charset="0"/>
              </a:rPr>
              <a:t>Starter</a:t>
            </a:r>
            <a:r>
              <a:rPr lang="en-US" sz="3500" b="1">
                <a:latin typeface="Tahoma" pitchFamily="34" charset="0"/>
              </a:rPr>
              <a:t>: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4495800" y="2819400"/>
            <a:ext cx="4419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latin typeface="Tahoma" pitchFamily="34" charset="0"/>
              </a:rPr>
              <a:t>They say that, “Two heads are better than one.”  Do you agree or disagree?  Why?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04800" y="304800"/>
            <a:ext cx="3581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latin typeface="Tahoma" pitchFamily="34" charset="0"/>
              </a:rPr>
              <a:t>Journal Entry or</a:t>
            </a:r>
            <a:br>
              <a:rPr lang="en-US" sz="4000" b="1">
                <a:latin typeface="Tahoma" pitchFamily="34" charset="0"/>
              </a:rPr>
            </a:br>
            <a:r>
              <a:rPr lang="en-US" sz="4000" b="1">
                <a:latin typeface="Tahoma" pitchFamily="34" charset="0"/>
              </a:rPr>
              <a:t>Discussion Starter: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3352800" y="4572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pic>
        <p:nvPicPr>
          <p:cNvPr id="33808" name="Picture 16" descr="team%20wo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295400"/>
            <a:ext cx="5029200" cy="3771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381000" y="2971800"/>
            <a:ext cx="32004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latin typeface="Tahoma" pitchFamily="34" charset="0"/>
              </a:rPr>
              <a:t>Make a list of times when you have to work with other people at home, school, or church, or in your clubs/ sports.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0" y="609600"/>
            <a:ext cx="3200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latin typeface="Tahoma" pitchFamily="34" charset="0"/>
              </a:rPr>
              <a:t>Journal Entry or</a:t>
            </a:r>
            <a:br>
              <a:rPr lang="en-US" sz="4000" b="1">
                <a:latin typeface="Tahoma" pitchFamily="34" charset="0"/>
              </a:rPr>
            </a:br>
            <a:r>
              <a:rPr lang="en-US" sz="4000" b="1">
                <a:latin typeface="Tahoma" pitchFamily="34" charset="0"/>
              </a:rPr>
              <a:t>Discussion Starter:</a:t>
            </a:r>
          </a:p>
        </p:txBody>
      </p:sp>
      <p:pic>
        <p:nvPicPr>
          <p:cNvPr id="41993" name="Picture 9" descr="multicultural-childr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04800"/>
            <a:ext cx="4857750" cy="32226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2286000" y="3886200"/>
            <a:ext cx="6553200" cy="260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300">
                <a:latin typeface="Tahoma" pitchFamily="34" charset="0"/>
              </a:rPr>
              <a:t>Everybody is different, or unique.  In what ways is this a good thing?</a:t>
            </a:r>
            <a:br>
              <a:rPr lang="en-US" sz="3300">
                <a:latin typeface="Tahoma" pitchFamily="34" charset="0"/>
              </a:rPr>
            </a:br>
            <a:r>
              <a:rPr lang="en-US" sz="3300">
                <a:latin typeface="Tahoma" pitchFamily="34" charset="0"/>
              </a:rPr>
              <a:t> How does this help you when you are working with a group on a project?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143000" y="457200"/>
            <a:ext cx="373380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latin typeface="Tahoma" pitchFamily="34" charset="0"/>
              </a:rPr>
              <a:t>How does everyone being different make things harder?  </a:t>
            </a:r>
            <a:br>
              <a:rPr lang="en-US" sz="3000">
                <a:latin typeface="Tahoma" pitchFamily="34" charset="0"/>
              </a:rPr>
            </a:br>
            <a:r>
              <a:rPr lang="en-US" sz="3000">
                <a:latin typeface="Tahoma" pitchFamily="34" charset="0"/>
              </a:rPr>
              <a:t>How can you overcome these challenges?  Would it be easier if everyone had the same personality, looks, talents and interests?</a:t>
            </a:r>
          </a:p>
        </p:txBody>
      </p:sp>
      <p:pic>
        <p:nvPicPr>
          <p:cNvPr id="47110" name="Picture 6" descr="multicultural%20ki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295400"/>
            <a:ext cx="3810000" cy="3810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467600" cy="1143000"/>
          </a:xfrm>
        </p:spPr>
        <p:txBody>
          <a:bodyPr/>
          <a:lstStyle/>
          <a:p>
            <a:pPr algn="ctr"/>
            <a:r>
              <a:rPr lang="en-US" sz="3100">
                <a:latin typeface="Tahoma" pitchFamily="34" charset="0"/>
              </a:rPr>
              <a:t>Celebrate Differences:</a:t>
            </a:r>
            <a:br>
              <a:rPr lang="en-US" sz="3100">
                <a:latin typeface="Tahoma" pitchFamily="34" charset="0"/>
              </a:rPr>
            </a:br>
            <a:r>
              <a:rPr lang="en-US" sz="2000">
                <a:latin typeface="Tahoma" pitchFamily="34" charset="0"/>
              </a:rPr>
              <a:t>Pair up with someone you don’t usually work/play with. </a:t>
            </a:r>
            <a:br>
              <a:rPr lang="en-US" sz="2000">
                <a:latin typeface="Tahoma" pitchFamily="34" charset="0"/>
              </a:rPr>
            </a:br>
            <a:r>
              <a:rPr lang="en-US" sz="2000">
                <a:latin typeface="Tahoma" pitchFamily="34" charset="0"/>
              </a:rPr>
              <a:t> Come up with at least five differences and five things you have in common.</a:t>
            </a:r>
            <a:endParaRPr lang="en-US" sz="3100">
              <a:latin typeface="Tahoma" pitchFamily="34" charset="0"/>
            </a:endParaRP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609600" y="1752600"/>
            <a:ext cx="5181600" cy="472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3276600" y="1752600"/>
            <a:ext cx="5181600" cy="4724400"/>
          </a:xfrm>
          <a:prstGeom prst="ellipse">
            <a:avLst/>
          </a:prstGeom>
          <a:solidFill>
            <a:schemeClr val="accent1">
              <a:alpha val="2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657600" y="3352800"/>
            <a:ext cx="1600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b="1">
                <a:latin typeface="Tahoma" pitchFamily="34" charset="0"/>
              </a:rPr>
              <a:t>Ways You Are Alike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6019800" y="3505200"/>
            <a:ext cx="2133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b="1">
                <a:latin typeface="Tahoma" pitchFamily="34" charset="0"/>
              </a:rPr>
              <a:t>Differences: </a:t>
            </a:r>
            <a:br>
              <a:rPr lang="en-US" sz="2500" b="1">
                <a:latin typeface="Tahoma" pitchFamily="34" charset="0"/>
              </a:rPr>
            </a:br>
            <a:r>
              <a:rPr lang="en-US" sz="2500" b="1">
                <a:latin typeface="Tahoma" pitchFamily="34" charset="0"/>
              </a:rPr>
              <a:t>Student 1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914400" y="3581400"/>
            <a:ext cx="2133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b="1">
                <a:latin typeface="Tahoma" pitchFamily="34" charset="0"/>
              </a:rPr>
              <a:t>Differences: </a:t>
            </a:r>
            <a:br>
              <a:rPr lang="en-US" sz="2500" b="1">
                <a:latin typeface="Tahoma" pitchFamily="34" charset="0"/>
              </a:rPr>
            </a:br>
            <a:r>
              <a:rPr lang="en-US" sz="2500" b="1">
                <a:latin typeface="Tahoma" pitchFamily="34" charset="0"/>
              </a:rPr>
              <a:t>Student 2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5410200" y="3657600"/>
            <a:ext cx="3200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latin typeface="Tahoma" pitchFamily="34" charset="0"/>
              </a:rPr>
              <a:t>Journal Entry or</a:t>
            </a:r>
            <a:br>
              <a:rPr lang="en-US" sz="4000" b="1">
                <a:latin typeface="Tahoma" pitchFamily="34" charset="0"/>
              </a:rPr>
            </a:br>
            <a:r>
              <a:rPr lang="en-US" sz="4000" b="1">
                <a:latin typeface="Tahoma" pitchFamily="34" charset="0"/>
              </a:rPr>
              <a:t>Discussion Starter: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762000" y="457200"/>
            <a:ext cx="47879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3500">
                <a:latin typeface="Tahoma" pitchFamily="34" charset="0"/>
              </a:rPr>
              <a:t>What does this quote mean?  Is it true?  Is it a good thing or a bad thing?  </a:t>
            </a:r>
          </a:p>
          <a:p>
            <a:pPr algn="ctr"/>
            <a:r>
              <a:rPr lang="en-US" sz="3500">
                <a:latin typeface="Tahoma" pitchFamily="34" charset="0"/>
              </a:rPr>
              <a:t>“Everyone is in love with his own ideas.”  ~Carl Gustav</a:t>
            </a:r>
          </a:p>
        </p:txBody>
      </p:sp>
      <p:pic>
        <p:nvPicPr>
          <p:cNvPr id="51207" name="Picture 7" descr="%20BeanManIdea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219200"/>
            <a:ext cx="2286000" cy="2286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4038600" y="609600"/>
            <a:ext cx="4610100" cy="595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3500">
                <a:latin typeface="Tahoma" pitchFamily="34" charset="0"/>
              </a:rPr>
              <a:t>“I have never in my life learned anything from any man who agreed with me.”  </a:t>
            </a:r>
            <a:br>
              <a:rPr lang="en-US" sz="3500">
                <a:latin typeface="Tahoma" pitchFamily="34" charset="0"/>
              </a:rPr>
            </a:br>
            <a:r>
              <a:rPr lang="en-US" sz="3500">
                <a:latin typeface="Tahoma" pitchFamily="34" charset="0"/>
              </a:rPr>
              <a:t>~Dudley Field Malone</a:t>
            </a:r>
          </a:p>
          <a:p>
            <a:pPr algn="ctr"/>
            <a:endParaRPr lang="en-US" sz="3500">
              <a:latin typeface="Tahoma" pitchFamily="34" charset="0"/>
            </a:endParaRPr>
          </a:p>
          <a:p>
            <a:pPr algn="ctr"/>
            <a:r>
              <a:rPr lang="en-US" sz="3500">
                <a:latin typeface="Tahoma" pitchFamily="34" charset="0"/>
              </a:rPr>
              <a:t>How can having someone disagree with you help you learn?  Explain your thoughts.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066800" y="381000"/>
            <a:ext cx="2514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b="1">
                <a:latin typeface="Tahoma" pitchFamily="34" charset="0"/>
              </a:rPr>
              <a:t>Journal Entry or</a:t>
            </a:r>
            <a:br>
              <a:rPr lang="en-US" sz="2500" b="1">
                <a:latin typeface="Tahoma" pitchFamily="34" charset="0"/>
              </a:rPr>
            </a:br>
            <a:r>
              <a:rPr lang="en-US" sz="2500" b="1">
                <a:latin typeface="Tahoma" pitchFamily="34" charset="0"/>
              </a:rPr>
              <a:t>Discussion Starter:</a:t>
            </a:r>
          </a:p>
        </p:txBody>
      </p:sp>
      <p:pic>
        <p:nvPicPr>
          <p:cNvPr id="52231" name="Picture 7" descr="opinion-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81200"/>
            <a:ext cx="2222500" cy="309086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0216_slide">
  <a:themeElements>
    <a:clrScheme name="0216_slide 1">
      <a:dk1>
        <a:srgbClr val="000000"/>
      </a:dk1>
      <a:lt1>
        <a:srgbClr val="FFEFD5"/>
      </a:lt1>
      <a:dk2>
        <a:srgbClr val="000000"/>
      </a:dk2>
      <a:lt2>
        <a:srgbClr val="A3A3A3"/>
      </a:lt2>
      <a:accent1>
        <a:srgbClr val="FACB00"/>
      </a:accent1>
      <a:accent2>
        <a:srgbClr val="FFB133"/>
      </a:accent2>
      <a:accent3>
        <a:srgbClr val="FFF6E7"/>
      </a:accent3>
      <a:accent4>
        <a:srgbClr val="000000"/>
      </a:accent4>
      <a:accent5>
        <a:srgbClr val="FCE2AA"/>
      </a:accent5>
      <a:accent6>
        <a:srgbClr val="E7A02D"/>
      </a:accent6>
      <a:hlink>
        <a:srgbClr val="B97609"/>
      </a:hlink>
      <a:folHlink>
        <a:srgbClr val="834F00"/>
      </a:folHlink>
    </a:clrScheme>
    <a:fontScheme name="0216_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216_slide 1">
        <a:dk1>
          <a:srgbClr val="000000"/>
        </a:dk1>
        <a:lt1>
          <a:srgbClr val="FFEFD5"/>
        </a:lt1>
        <a:dk2>
          <a:srgbClr val="000000"/>
        </a:dk2>
        <a:lt2>
          <a:srgbClr val="A3A3A3"/>
        </a:lt2>
        <a:accent1>
          <a:srgbClr val="FACB00"/>
        </a:accent1>
        <a:accent2>
          <a:srgbClr val="FFB133"/>
        </a:accent2>
        <a:accent3>
          <a:srgbClr val="FFF6E7"/>
        </a:accent3>
        <a:accent4>
          <a:srgbClr val="000000"/>
        </a:accent4>
        <a:accent5>
          <a:srgbClr val="FCE2AA"/>
        </a:accent5>
        <a:accent6>
          <a:srgbClr val="E7A02D"/>
        </a:accent6>
        <a:hlink>
          <a:srgbClr val="B97609"/>
        </a:hlink>
        <a:folHlink>
          <a:srgbClr val="834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16_slide 2">
        <a:dk1>
          <a:srgbClr val="000000"/>
        </a:dk1>
        <a:lt1>
          <a:srgbClr val="FFEFD5"/>
        </a:lt1>
        <a:dk2>
          <a:srgbClr val="000000"/>
        </a:dk2>
        <a:lt2>
          <a:srgbClr val="A3A3A3"/>
        </a:lt2>
        <a:accent1>
          <a:srgbClr val="FFB742"/>
        </a:accent1>
        <a:accent2>
          <a:srgbClr val="FFD833"/>
        </a:accent2>
        <a:accent3>
          <a:srgbClr val="FFF6E7"/>
        </a:accent3>
        <a:accent4>
          <a:srgbClr val="000000"/>
        </a:accent4>
        <a:accent5>
          <a:srgbClr val="FFD8B0"/>
        </a:accent5>
        <a:accent6>
          <a:srgbClr val="E7C42D"/>
        </a:accent6>
        <a:hlink>
          <a:srgbClr val="D65600"/>
        </a:hlink>
        <a:folHlink>
          <a:srgbClr val="D60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16_slide 3">
        <a:dk1>
          <a:srgbClr val="000000"/>
        </a:dk1>
        <a:lt1>
          <a:srgbClr val="FFEFD5"/>
        </a:lt1>
        <a:dk2>
          <a:srgbClr val="000000"/>
        </a:dk2>
        <a:lt2>
          <a:srgbClr val="A3A3A3"/>
        </a:lt2>
        <a:accent1>
          <a:srgbClr val="9689FF"/>
        </a:accent1>
        <a:accent2>
          <a:srgbClr val="3EC2FF"/>
        </a:accent2>
        <a:accent3>
          <a:srgbClr val="FFF6E7"/>
        </a:accent3>
        <a:accent4>
          <a:srgbClr val="000000"/>
        </a:accent4>
        <a:accent5>
          <a:srgbClr val="C9C4FF"/>
        </a:accent5>
        <a:accent6>
          <a:srgbClr val="37B0E7"/>
        </a:accent6>
        <a:hlink>
          <a:srgbClr val="BD7300"/>
        </a:hlink>
        <a:folHlink>
          <a:srgbClr val="1600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16_slide 4">
        <a:dk1>
          <a:srgbClr val="000000"/>
        </a:dk1>
        <a:lt1>
          <a:srgbClr val="FFEFD5"/>
        </a:lt1>
        <a:dk2>
          <a:srgbClr val="000000"/>
        </a:dk2>
        <a:lt2>
          <a:srgbClr val="A3A3A3"/>
        </a:lt2>
        <a:accent1>
          <a:srgbClr val="CAFF09"/>
        </a:accent1>
        <a:accent2>
          <a:srgbClr val="FFA109"/>
        </a:accent2>
        <a:accent3>
          <a:srgbClr val="FFF6E7"/>
        </a:accent3>
        <a:accent4>
          <a:srgbClr val="000000"/>
        </a:accent4>
        <a:accent5>
          <a:srgbClr val="E1FFAA"/>
        </a:accent5>
        <a:accent6>
          <a:srgbClr val="E79107"/>
        </a:accent6>
        <a:hlink>
          <a:srgbClr val="0B53CB"/>
        </a:hlink>
        <a:folHlink>
          <a:srgbClr val="C90D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16_slid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ACB00"/>
        </a:accent1>
        <a:accent2>
          <a:srgbClr val="FFB133"/>
        </a:accent2>
        <a:accent3>
          <a:srgbClr val="FFFFFF"/>
        </a:accent3>
        <a:accent4>
          <a:srgbClr val="000000"/>
        </a:accent4>
        <a:accent5>
          <a:srgbClr val="FCE2AA"/>
        </a:accent5>
        <a:accent6>
          <a:srgbClr val="E7A02D"/>
        </a:accent6>
        <a:hlink>
          <a:srgbClr val="B97609"/>
        </a:hlink>
        <a:folHlink>
          <a:srgbClr val="834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16_slid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B742"/>
        </a:accent1>
        <a:accent2>
          <a:srgbClr val="FFD833"/>
        </a:accent2>
        <a:accent3>
          <a:srgbClr val="FFFFFF"/>
        </a:accent3>
        <a:accent4>
          <a:srgbClr val="000000"/>
        </a:accent4>
        <a:accent5>
          <a:srgbClr val="FFD8B0"/>
        </a:accent5>
        <a:accent6>
          <a:srgbClr val="E7C42D"/>
        </a:accent6>
        <a:hlink>
          <a:srgbClr val="D65600"/>
        </a:hlink>
        <a:folHlink>
          <a:srgbClr val="D60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16_slid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689FF"/>
        </a:accent1>
        <a:accent2>
          <a:srgbClr val="3EC2FF"/>
        </a:accent2>
        <a:accent3>
          <a:srgbClr val="FFFFFF"/>
        </a:accent3>
        <a:accent4>
          <a:srgbClr val="000000"/>
        </a:accent4>
        <a:accent5>
          <a:srgbClr val="C9C4FF"/>
        </a:accent5>
        <a:accent6>
          <a:srgbClr val="37B0E7"/>
        </a:accent6>
        <a:hlink>
          <a:srgbClr val="BD7300"/>
        </a:hlink>
        <a:folHlink>
          <a:srgbClr val="1600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16_slid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AFF09"/>
        </a:accent1>
        <a:accent2>
          <a:srgbClr val="FFA109"/>
        </a:accent2>
        <a:accent3>
          <a:srgbClr val="FFFFFF"/>
        </a:accent3>
        <a:accent4>
          <a:srgbClr val="000000"/>
        </a:accent4>
        <a:accent5>
          <a:srgbClr val="E1FFAA"/>
        </a:accent5>
        <a:accent6>
          <a:srgbClr val="E79107"/>
        </a:accent6>
        <a:hlink>
          <a:srgbClr val="0B53CB"/>
        </a:hlink>
        <a:folHlink>
          <a:srgbClr val="C90D7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0216_slide</Template>
  <TotalTime>384</TotalTime>
  <Words>402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Tahoma</vt:lpstr>
      <vt:lpstr>0216_slide</vt:lpstr>
      <vt:lpstr>Slide 1</vt:lpstr>
      <vt:lpstr>Slide 2</vt:lpstr>
      <vt:lpstr>Slide 3</vt:lpstr>
      <vt:lpstr>Slide 4</vt:lpstr>
      <vt:lpstr>Slide 5</vt:lpstr>
      <vt:lpstr>Slide 6</vt:lpstr>
      <vt:lpstr>Celebrate Differences: Pair up with someone you don’t usually work/play with.   Come up with at least five differences and five things you have in common.</vt:lpstr>
      <vt:lpstr>Slide 8</vt:lpstr>
      <vt:lpstr>Slide 9</vt:lpstr>
      <vt:lpstr>Dream Team</vt:lpstr>
      <vt:lpstr>Synergy Action Plan </vt:lpstr>
      <vt:lpstr>Where do you fall?  </vt:lpstr>
      <vt:lpstr>Credits: This slide show was created by  Rebecca Radicchi  using the following resources.</vt:lpstr>
    </vt:vector>
  </TitlesOfParts>
  <Company>Cobb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Seven Habits of Highly Effective People</dc:title>
  <dc:creator>Cobb County School District</dc:creator>
  <cp:lastModifiedBy>Danielle</cp:lastModifiedBy>
  <cp:revision>21</cp:revision>
  <dcterms:created xsi:type="dcterms:W3CDTF">2008-08-28T02:18:49Z</dcterms:created>
  <dcterms:modified xsi:type="dcterms:W3CDTF">2009-10-09T15:05:15Z</dcterms:modified>
</cp:coreProperties>
</file>