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9" r:id="rId3"/>
    <p:sldId id="260" r:id="rId4"/>
    <p:sldId id="271" r:id="rId5"/>
    <p:sldId id="272" r:id="rId6"/>
    <p:sldId id="273" r:id="rId7"/>
    <p:sldId id="274" r:id="rId8"/>
    <p:sldId id="262" r:id="rId9"/>
    <p:sldId id="264" r:id="rId10"/>
    <p:sldId id="270"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0"/>
    <p:restoredTop sz="80743" autoAdjust="0"/>
  </p:normalViewPr>
  <p:slideViewPr>
    <p:cSldViewPr>
      <p:cViewPr>
        <p:scale>
          <a:sx n="81" d="100"/>
          <a:sy n="81" d="100"/>
        </p:scale>
        <p:origin x="-1044"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685800" y="1752600"/>
            <a:ext cx="7772400" cy="1470025"/>
          </a:xfrm>
        </p:spPr>
        <p:txBody>
          <a:bodyPr/>
          <a:lstStyle>
            <a:lvl1pPr algn="ctr">
              <a:defRPr/>
            </a:lvl1pPr>
          </a:lstStyle>
          <a:p>
            <a:r>
              <a:rPr lang="en-US"/>
              <a:t>Click to edit Master title style</a:t>
            </a:r>
          </a:p>
        </p:txBody>
      </p:sp>
      <p:sp>
        <p:nvSpPr>
          <p:cNvPr id="22531" name="Rectangle 3"/>
          <p:cNvSpPr>
            <a:spLocks noGrp="1" noChangeArrowheads="1"/>
          </p:cNvSpPr>
          <p:nvPr>
            <p:ph type="subTitle" idx="1"/>
          </p:nvPr>
        </p:nvSpPr>
        <p:spPr>
          <a:xfrm>
            <a:off x="1371600" y="3508375"/>
            <a:ext cx="6400800" cy="1752600"/>
          </a:xfrm>
        </p:spPr>
        <p:txBody>
          <a:bodyPr/>
          <a:lstStyle>
            <a:lvl1pPr marL="0" indent="0" algn="ctr">
              <a:buFontTx/>
              <a:buNone/>
              <a:defRPr/>
            </a:lvl1pPr>
          </a:lstStyle>
          <a:p>
            <a:r>
              <a:rPr lang="en-US"/>
              <a:t>Click to edit Master subtitle style</a:t>
            </a:r>
          </a:p>
        </p:txBody>
      </p:sp>
      <p:sp>
        <p:nvSpPr>
          <p:cNvPr id="22532" name="Rectangle 4"/>
          <p:cNvSpPr>
            <a:spLocks noGrp="1" noChangeArrowheads="1"/>
          </p:cNvSpPr>
          <p:nvPr>
            <p:ph type="dt" sz="half" idx="2"/>
          </p:nvPr>
        </p:nvSpPr>
        <p:spPr/>
        <p:txBody>
          <a:bodyPr/>
          <a:lstStyle>
            <a:lvl1pPr>
              <a:defRPr/>
            </a:lvl1pPr>
          </a:lstStyle>
          <a:p>
            <a:endParaRPr lang="en-US"/>
          </a:p>
        </p:txBody>
      </p:sp>
      <p:sp>
        <p:nvSpPr>
          <p:cNvPr id="22533" name="Rectangle 5"/>
          <p:cNvSpPr>
            <a:spLocks noGrp="1" noChangeArrowheads="1"/>
          </p:cNvSpPr>
          <p:nvPr>
            <p:ph type="ftr" sz="quarter" idx="3"/>
          </p:nvPr>
        </p:nvSpPr>
        <p:spPr/>
        <p:txBody>
          <a:bodyPr/>
          <a:lstStyle>
            <a:lvl1pPr>
              <a:defRPr/>
            </a:lvl1pPr>
          </a:lstStyle>
          <a:p>
            <a:endParaRPr lang="en-US"/>
          </a:p>
        </p:txBody>
      </p:sp>
      <p:sp>
        <p:nvSpPr>
          <p:cNvPr id="22534" name="Rectangle 6"/>
          <p:cNvSpPr>
            <a:spLocks noGrp="1" noChangeArrowheads="1"/>
          </p:cNvSpPr>
          <p:nvPr>
            <p:ph type="sldNum" sz="quarter" idx="4"/>
          </p:nvPr>
        </p:nvSpPr>
        <p:spPr/>
        <p:txBody>
          <a:bodyPr/>
          <a:lstStyle>
            <a:lvl1pPr>
              <a:defRPr/>
            </a:lvl1pPr>
          </a:lstStyle>
          <a:p>
            <a:fld id="{6E3C6F86-680B-4D36-AF3C-7F312335EF00}" type="slidenum">
              <a:rPr lang="en-US"/>
              <a:pPr/>
              <a:t>‹#›</a:t>
            </a:fld>
            <a:endParaRPr 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1E0A5FA-40CC-40DE-A341-B029BCE69CF4}" type="slidenum">
              <a:rPr lang="en-US"/>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9900" y="274638"/>
            <a:ext cx="18669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1219200" y="274638"/>
            <a:ext cx="54483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699EC6E-FF23-41E4-88D9-32B087239C67}" type="slidenum">
              <a:rPr lang="en-US"/>
              <a:pPr/>
              <a:t>‹#›</a:t>
            </a:fld>
            <a:endParaRPr lang="en-US"/>
          </a:p>
        </p:txBody>
      </p:sp>
    </p:spTree>
  </p:cSld>
  <p:clrMapOvr>
    <a:masterClrMapping/>
  </p:clrMapOvr>
  <p:transition>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219200" y="274638"/>
            <a:ext cx="7467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9D140771-D6EB-4AFA-82BE-79D732B97D95}" type="slidenum">
              <a:rPr lang="en-US"/>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94E7ED0-0520-43AC-A36D-C3705E01E179}" type="slidenum">
              <a:rPr lang="en-US"/>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6B19DAA-E051-413B-9D05-46F27B7706BD}" type="slidenum">
              <a:rPr lang="en-US"/>
              <a:pPr/>
              <a:t>‹#›</a:t>
            </a:fld>
            <a:endParaRPr lang="en-U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1219200" y="1600200"/>
            <a:ext cx="3657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029200" y="1600200"/>
            <a:ext cx="3657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D8571EF-4096-4477-9FE8-53396B4D8A53}" type="slidenum">
              <a:rPr lang="en-US"/>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8A668D2-0753-40B0-9DAE-C5AC65CF6F05}" type="slidenum">
              <a:rPr lang="en-US"/>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F43FA8D-B170-44B7-AE64-6597854AE556}" type="slidenum">
              <a:rPr lang="en-US"/>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885F6A0-D20B-4DA7-A44E-DA9CC012B4E6}" type="slidenum">
              <a:rPr lang="en-US"/>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0B6815D-D193-4768-AD12-6AF3A4AA2516}" type="slidenum">
              <a:rPr lang="en-US"/>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C63BB0A-50C1-4915-B4AA-60DE9328FF18}" type="slidenum">
              <a:rPr lang="en-US"/>
              <a:pPr/>
              <a:t>‹#›</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19200" y="274638"/>
            <a:ext cx="7467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219200" y="1600200"/>
            <a:ext cx="7467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6A43EBE-B443-4C31-BE77-E11A43CA947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dissolve/>
  </p:transition>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charset="0"/>
        </a:defRPr>
      </a:lvl2pPr>
      <a:lvl3pPr algn="l" rtl="0" fontAlgn="base">
        <a:spcBef>
          <a:spcPct val="0"/>
        </a:spcBef>
        <a:spcAft>
          <a:spcPct val="0"/>
        </a:spcAft>
        <a:defRPr sz="4400">
          <a:solidFill>
            <a:schemeClr val="tx2"/>
          </a:solidFill>
          <a:latin typeface="Arial" charset="0"/>
        </a:defRPr>
      </a:lvl3pPr>
      <a:lvl4pPr algn="l" rtl="0" fontAlgn="base">
        <a:spcBef>
          <a:spcPct val="0"/>
        </a:spcBef>
        <a:spcAft>
          <a:spcPct val="0"/>
        </a:spcAft>
        <a:defRPr sz="4400">
          <a:solidFill>
            <a:schemeClr val="tx2"/>
          </a:solidFill>
          <a:latin typeface="Arial" charset="0"/>
        </a:defRPr>
      </a:lvl4pPr>
      <a:lvl5pPr algn="l" rtl="0" fontAlgn="base">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eslkidstuff.com/images/ears.gif"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bobthebee.com/images/clipart/General/roadblock.jpg"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freeclipartnow.com/d/33883-1/ear.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0.dfj.vd.ch/yverdon/travaux/charades/images/charades.gi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914400" y="381000"/>
            <a:ext cx="7924800" cy="4589463"/>
          </a:xfrm>
          <a:prstGeom prst="rect">
            <a:avLst/>
          </a:prstGeom>
          <a:noFill/>
          <a:ln w="9525">
            <a:noFill/>
            <a:miter lim="800000"/>
            <a:headEnd/>
            <a:tailEnd/>
          </a:ln>
          <a:effectLst/>
        </p:spPr>
        <p:txBody>
          <a:bodyPr>
            <a:spAutoFit/>
          </a:bodyPr>
          <a:lstStyle/>
          <a:p>
            <a:pPr algn="ctr">
              <a:spcBef>
                <a:spcPct val="50000"/>
              </a:spcBef>
            </a:pPr>
            <a:r>
              <a:rPr lang="en-US" sz="5500" b="1">
                <a:latin typeface="Tahoma" pitchFamily="34" charset="0"/>
              </a:rPr>
              <a:t>Habit </a:t>
            </a:r>
            <a:r>
              <a:rPr lang="en-US" sz="5500" b="1" smtClean="0">
                <a:latin typeface="Tahoma" pitchFamily="34" charset="0"/>
              </a:rPr>
              <a:t>#5</a:t>
            </a:r>
            <a:r>
              <a:rPr lang="en-US" sz="5500">
                <a:latin typeface="Tahoma" pitchFamily="34" charset="0"/>
              </a:rPr>
              <a:t/>
            </a:r>
            <a:br>
              <a:rPr lang="en-US" sz="5500">
                <a:latin typeface="Tahoma" pitchFamily="34" charset="0"/>
              </a:rPr>
            </a:br>
            <a:r>
              <a:rPr lang="en-US" sz="5500"/>
              <a:t>Seek First to Understand, Then to Be Understood</a:t>
            </a:r>
          </a:p>
          <a:p>
            <a:pPr algn="ctr">
              <a:spcBef>
                <a:spcPct val="50000"/>
              </a:spcBef>
            </a:pPr>
            <a:r>
              <a:rPr lang="en-US" sz="2000" dirty="0"/>
              <a:t>Based on the work Stephen Covey.</a:t>
            </a:r>
          </a:p>
          <a:p>
            <a:pPr algn="ctr">
              <a:spcBef>
                <a:spcPct val="50000"/>
              </a:spcBef>
            </a:pPr>
            <a:r>
              <a:rPr lang="en-US" dirty="0">
                <a:latin typeface="Tahoma" pitchFamily="34" charset="0"/>
              </a:rPr>
              <a:t/>
            </a:r>
            <a:br>
              <a:rPr lang="en-US" dirty="0">
                <a:latin typeface="Tahoma" pitchFamily="34" charset="0"/>
              </a:rPr>
            </a:br>
            <a:endParaRPr lang="en-US" dirty="0">
              <a:latin typeface="Tahoma" pitchFamily="34" charset="0"/>
            </a:endParaRPr>
          </a:p>
        </p:txBody>
      </p:sp>
      <p:pic>
        <p:nvPicPr>
          <p:cNvPr id="25607" name="Picture 7" descr="lessonc"/>
          <p:cNvPicPr>
            <a:picLocks noChangeAspect="1" noChangeArrowheads="1"/>
          </p:cNvPicPr>
          <p:nvPr/>
        </p:nvPicPr>
        <p:blipFill>
          <a:blip r:embed="rId2" cstate="print"/>
          <a:srcRect/>
          <a:stretch>
            <a:fillRect/>
          </a:stretch>
        </p:blipFill>
        <p:spPr bwMode="auto">
          <a:xfrm>
            <a:off x="3200400" y="4419600"/>
            <a:ext cx="3314700" cy="2171700"/>
          </a:xfrm>
          <a:prstGeom prst="rect">
            <a:avLst/>
          </a:prstGeom>
          <a:noFill/>
          <a:ln w="57150">
            <a:solidFill>
              <a:schemeClr val="tx1"/>
            </a:solidFill>
            <a:miter lim="800000"/>
            <a:headEnd/>
            <a:tailEnd/>
          </a:ln>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219200" y="685800"/>
            <a:ext cx="7467600" cy="1143000"/>
          </a:xfrm>
        </p:spPr>
        <p:txBody>
          <a:bodyPr/>
          <a:lstStyle/>
          <a:p>
            <a:pPr algn="ctr"/>
            <a:r>
              <a:rPr lang="en-US" sz="5500" u="sng">
                <a:latin typeface="Tahoma" pitchFamily="34" charset="0"/>
              </a:rPr>
              <a:t>Credits</a:t>
            </a:r>
            <a:r>
              <a:rPr lang="en-US" sz="4600">
                <a:latin typeface="Tahoma" pitchFamily="34" charset="0"/>
              </a:rPr>
              <a:t>:</a:t>
            </a:r>
            <a:br>
              <a:rPr lang="en-US" sz="4600">
                <a:latin typeface="Tahoma" pitchFamily="34" charset="0"/>
              </a:rPr>
            </a:br>
            <a:r>
              <a:rPr lang="en-US" sz="3000">
                <a:latin typeface="Tahoma" pitchFamily="34" charset="0"/>
              </a:rPr>
              <a:t>This slide show was created by </a:t>
            </a:r>
            <a:br>
              <a:rPr lang="en-US" sz="3000">
                <a:latin typeface="Tahoma" pitchFamily="34" charset="0"/>
              </a:rPr>
            </a:br>
            <a:r>
              <a:rPr lang="en-US" sz="3000">
                <a:latin typeface="Tahoma" pitchFamily="34" charset="0"/>
              </a:rPr>
              <a:t>Rebecca Radicchi </a:t>
            </a:r>
            <a:br>
              <a:rPr lang="en-US" sz="3000">
                <a:latin typeface="Tahoma" pitchFamily="34" charset="0"/>
              </a:rPr>
            </a:br>
            <a:r>
              <a:rPr lang="en-US" sz="3000">
                <a:latin typeface="Tahoma" pitchFamily="34" charset="0"/>
              </a:rPr>
              <a:t>using the following resources.</a:t>
            </a:r>
            <a:endParaRPr lang="en-US" sz="4600">
              <a:latin typeface="Tahoma" pitchFamily="34" charset="0"/>
            </a:endParaRPr>
          </a:p>
        </p:txBody>
      </p:sp>
      <p:sp>
        <p:nvSpPr>
          <p:cNvPr id="48131" name="Text Box 3"/>
          <p:cNvSpPr txBox="1">
            <a:spLocks noChangeArrowheads="1"/>
          </p:cNvSpPr>
          <p:nvPr/>
        </p:nvSpPr>
        <p:spPr bwMode="auto">
          <a:xfrm>
            <a:off x="2057400" y="2971800"/>
            <a:ext cx="6248400" cy="2759075"/>
          </a:xfrm>
          <a:prstGeom prst="rect">
            <a:avLst/>
          </a:prstGeom>
          <a:noFill/>
          <a:ln w="9525">
            <a:noFill/>
            <a:miter lim="800000"/>
            <a:headEnd/>
            <a:tailEnd/>
          </a:ln>
          <a:effectLst/>
        </p:spPr>
        <p:txBody>
          <a:bodyPr>
            <a:spAutoFit/>
          </a:bodyPr>
          <a:lstStyle/>
          <a:p>
            <a:pPr marL="342900" indent="-342900">
              <a:spcBef>
                <a:spcPct val="50000"/>
              </a:spcBef>
              <a:buFontTx/>
              <a:buAutoNum type="arabicPeriod"/>
            </a:pPr>
            <a:r>
              <a:rPr lang="en-US" sz="2500" u="sng">
                <a:latin typeface="Tahoma" pitchFamily="34" charset="0"/>
              </a:rPr>
              <a:t>The Seven Habits for Highly Effective People</a:t>
            </a:r>
            <a:r>
              <a:rPr lang="en-US" sz="2500">
                <a:latin typeface="Tahoma" pitchFamily="34" charset="0"/>
              </a:rPr>
              <a:t> by Stephen Covey</a:t>
            </a:r>
          </a:p>
          <a:p>
            <a:pPr marL="342900" indent="-342900">
              <a:spcBef>
                <a:spcPct val="50000"/>
              </a:spcBef>
              <a:buFontTx/>
              <a:buAutoNum type="arabicPeriod"/>
            </a:pPr>
            <a:r>
              <a:rPr lang="en-US" sz="2500" u="sng">
                <a:latin typeface="Tahoma" pitchFamily="34" charset="0"/>
              </a:rPr>
              <a:t>The Seven Habits for Highly Effective Kids</a:t>
            </a:r>
            <a:r>
              <a:rPr lang="en-US" sz="2500">
                <a:latin typeface="Tahoma" pitchFamily="34" charset="0"/>
              </a:rPr>
              <a:t> by Sean Covey</a:t>
            </a:r>
          </a:p>
          <a:p>
            <a:pPr marL="342900" indent="-342900">
              <a:spcBef>
                <a:spcPct val="50000"/>
              </a:spcBef>
              <a:buFontTx/>
              <a:buAutoNum type="arabicPeriod"/>
            </a:pPr>
            <a:r>
              <a:rPr lang="en-US" sz="2500">
                <a:latin typeface="Tahoma" pitchFamily="34" charset="0"/>
              </a:rPr>
              <a:t> </a:t>
            </a:r>
            <a:r>
              <a:rPr lang="en-US" sz="2500" u="sng">
                <a:latin typeface="Tahoma" pitchFamily="34" charset="0"/>
              </a:rPr>
              <a:t>The Seven Habits for Highly Effective Teens</a:t>
            </a:r>
            <a:r>
              <a:rPr lang="en-US" sz="2500">
                <a:latin typeface="Tahoma" pitchFamily="34" charset="0"/>
              </a:rPr>
              <a:t> by Sean Covey</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10" name="Text Box 6"/>
          <p:cNvSpPr txBox="1">
            <a:spLocks noChangeArrowheads="1"/>
          </p:cNvSpPr>
          <p:nvPr/>
        </p:nvSpPr>
        <p:spPr bwMode="auto">
          <a:xfrm>
            <a:off x="609600" y="381000"/>
            <a:ext cx="7924800" cy="701675"/>
          </a:xfrm>
          <a:prstGeom prst="rect">
            <a:avLst/>
          </a:prstGeom>
          <a:noFill/>
          <a:ln w="9525">
            <a:noFill/>
            <a:miter lim="800000"/>
            <a:headEnd/>
            <a:tailEnd/>
          </a:ln>
          <a:effectLst/>
        </p:spPr>
        <p:txBody>
          <a:bodyPr>
            <a:spAutoFit/>
          </a:bodyPr>
          <a:lstStyle/>
          <a:p>
            <a:pPr algn="ctr">
              <a:spcBef>
                <a:spcPct val="50000"/>
              </a:spcBef>
            </a:pPr>
            <a:r>
              <a:rPr lang="en-US" sz="4000" b="1">
                <a:latin typeface="Tahoma" pitchFamily="34" charset="0"/>
              </a:rPr>
              <a:t>Listening Road Blocks</a:t>
            </a:r>
          </a:p>
        </p:txBody>
      </p:sp>
      <p:graphicFrame>
        <p:nvGraphicFramePr>
          <p:cNvPr id="47122" name="Group 18"/>
          <p:cNvGraphicFramePr>
            <a:graphicFrameLocks noGrp="1"/>
          </p:cNvGraphicFramePr>
          <p:nvPr>
            <p:ph/>
          </p:nvPr>
        </p:nvGraphicFramePr>
        <p:xfrm>
          <a:off x="762000" y="1295400"/>
          <a:ext cx="7772400" cy="5029200"/>
        </p:xfrm>
        <a:graphic>
          <a:graphicData uri="http://schemas.openxmlformats.org/drawingml/2006/table">
            <a:tbl>
              <a:tblPr/>
              <a:tblGrid>
                <a:gridCol w="3886200"/>
                <a:gridCol w="3886200"/>
              </a:tblGrid>
              <a:tr h="2514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500" b="0" i="0" u="none" strike="noStrike" cap="none" normalizeH="0" baseline="0" smtClean="0">
                          <a:ln>
                            <a:noFill/>
                          </a:ln>
                          <a:solidFill>
                            <a:schemeClr val="tx1"/>
                          </a:solidFill>
                          <a:effectLst/>
                          <a:latin typeface="Tahoma" pitchFamily="34" charset="0"/>
                        </a:rPr>
                        <a:t>Spacing Out: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Your mind wanders when others talk.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500" b="0" i="0" u="none" strike="noStrike" cap="none" normalizeH="0" baseline="0" smtClean="0">
                          <a:ln>
                            <a:noFill/>
                          </a:ln>
                          <a:solidFill>
                            <a:schemeClr val="tx1"/>
                          </a:solidFill>
                          <a:effectLst/>
                          <a:latin typeface="Tahoma" pitchFamily="34" charset="0"/>
                        </a:rPr>
                        <a:t>Pretend Listening:</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You don’t really pay attention to the other person, but you pretend to.  You say “yeah,”, “uh-huh,” and “cool.”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4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500" b="0" i="0" u="none" strike="noStrike" cap="none" normalizeH="0" baseline="0" smtClean="0">
                          <a:ln>
                            <a:noFill/>
                          </a:ln>
                          <a:solidFill>
                            <a:schemeClr val="tx1"/>
                          </a:solidFill>
                          <a:effectLst/>
                          <a:latin typeface="Tahoma" pitchFamily="34" charset="0"/>
                        </a:rPr>
                        <a:t>Selective Listening:</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You listen only to the parts that interest you.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500" b="0" i="0" u="none" strike="noStrike" cap="none" normalizeH="0" baseline="0" smtClean="0">
                          <a:ln>
                            <a:noFill/>
                          </a:ln>
                          <a:solidFill>
                            <a:schemeClr val="tx1"/>
                          </a:solidFill>
                          <a:effectLst/>
                          <a:latin typeface="Tahoma" pitchFamily="34" charset="0"/>
                        </a:rPr>
                        <a:t>Selfish Listening:</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You always bring the conversation back to you and your life.  You say things like “I had that happen too” and “I know how you feel.”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47125" name="Picture 21" descr="See full size image">
            <a:hlinkClick r:id="rId2"/>
          </p:cNvPr>
          <p:cNvPicPr>
            <a:picLocks noChangeAspect="1" noChangeArrowheads="1"/>
          </p:cNvPicPr>
          <p:nvPr/>
        </p:nvPicPr>
        <p:blipFill>
          <a:blip r:embed="rId3" cstate="print"/>
          <a:srcRect/>
          <a:stretch>
            <a:fillRect/>
          </a:stretch>
        </p:blipFill>
        <p:spPr bwMode="auto">
          <a:xfrm>
            <a:off x="7620000" y="304800"/>
            <a:ext cx="982663" cy="914400"/>
          </a:xfrm>
          <a:prstGeom prst="rect">
            <a:avLst/>
          </a:prstGeom>
          <a:noFill/>
          <a:ln w="28575">
            <a:solidFill>
              <a:schemeClr val="tx1"/>
            </a:solidFill>
            <a:miter lim="800000"/>
            <a:headEnd/>
            <a:tailEnd/>
          </a:ln>
        </p:spPr>
      </p:pic>
      <p:pic>
        <p:nvPicPr>
          <p:cNvPr id="47126" name="Picture 22" descr="See full size image">
            <a:hlinkClick r:id="rId2"/>
          </p:cNvPr>
          <p:cNvPicPr>
            <a:picLocks noChangeAspect="1" noChangeArrowheads="1"/>
          </p:cNvPicPr>
          <p:nvPr/>
        </p:nvPicPr>
        <p:blipFill>
          <a:blip r:embed="rId3" cstate="print"/>
          <a:srcRect/>
          <a:stretch>
            <a:fillRect/>
          </a:stretch>
        </p:blipFill>
        <p:spPr bwMode="auto">
          <a:xfrm>
            <a:off x="685800" y="304800"/>
            <a:ext cx="982663" cy="914400"/>
          </a:xfrm>
          <a:prstGeom prst="rect">
            <a:avLst/>
          </a:prstGeom>
          <a:noFill/>
          <a:ln w="28575">
            <a:solidFill>
              <a:schemeClr val="tx1"/>
            </a:solidFill>
            <a:miter lim="800000"/>
            <a:headEnd/>
            <a:tailEnd/>
          </a:ln>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9" name="Text Box 7"/>
          <p:cNvSpPr txBox="1">
            <a:spLocks noChangeArrowheads="1"/>
          </p:cNvSpPr>
          <p:nvPr/>
        </p:nvSpPr>
        <p:spPr bwMode="auto">
          <a:xfrm>
            <a:off x="0" y="1371600"/>
            <a:ext cx="3581400" cy="2530475"/>
          </a:xfrm>
          <a:prstGeom prst="rect">
            <a:avLst/>
          </a:prstGeom>
          <a:noFill/>
          <a:ln w="9525">
            <a:noFill/>
            <a:miter lim="800000"/>
            <a:headEnd/>
            <a:tailEnd/>
          </a:ln>
          <a:effectLst/>
        </p:spPr>
        <p:txBody>
          <a:bodyPr>
            <a:spAutoFit/>
          </a:bodyPr>
          <a:lstStyle/>
          <a:p>
            <a:pPr algn="ctr">
              <a:spcBef>
                <a:spcPct val="50000"/>
              </a:spcBef>
            </a:pPr>
            <a:r>
              <a:rPr lang="en-US" sz="4000" b="1">
                <a:latin typeface="Tahoma" pitchFamily="34" charset="0"/>
              </a:rPr>
              <a:t>Journal Entry or</a:t>
            </a:r>
            <a:br>
              <a:rPr lang="en-US" sz="4000" b="1">
                <a:latin typeface="Tahoma" pitchFamily="34" charset="0"/>
              </a:rPr>
            </a:br>
            <a:r>
              <a:rPr lang="en-US" sz="4000" b="1">
                <a:latin typeface="Tahoma" pitchFamily="34" charset="0"/>
              </a:rPr>
              <a:t>Discussion Starter:</a:t>
            </a:r>
          </a:p>
        </p:txBody>
      </p:sp>
      <p:sp>
        <p:nvSpPr>
          <p:cNvPr id="33806" name="Text Box 14"/>
          <p:cNvSpPr txBox="1">
            <a:spLocks noChangeArrowheads="1"/>
          </p:cNvSpPr>
          <p:nvPr/>
        </p:nvSpPr>
        <p:spPr bwMode="auto">
          <a:xfrm>
            <a:off x="3352800" y="457200"/>
            <a:ext cx="5486400" cy="366713"/>
          </a:xfrm>
          <a:prstGeom prst="rect">
            <a:avLst/>
          </a:prstGeom>
          <a:noFill/>
          <a:ln w="9525">
            <a:noFill/>
            <a:miter lim="800000"/>
            <a:headEnd/>
            <a:tailEnd/>
          </a:ln>
          <a:effectLst/>
        </p:spPr>
        <p:txBody>
          <a:bodyPr>
            <a:spAutoFit/>
          </a:bodyPr>
          <a:lstStyle/>
          <a:p>
            <a:pPr algn="ctr">
              <a:spcBef>
                <a:spcPct val="50000"/>
              </a:spcBef>
            </a:pPr>
            <a:endParaRPr lang="en-US"/>
          </a:p>
        </p:txBody>
      </p:sp>
      <p:sp>
        <p:nvSpPr>
          <p:cNvPr id="33807" name="Text Box 15"/>
          <p:cNvSpPr txBox="1">
            <a:spLocks noChangeArrowheads="1"/>
          </p:cNvSpPr>
          <p:nvPr/>
        </p:nvSpPr>
        <p:spPr bwMode="auto">
          <a:xfrm>
            <a:off x="3429000" y="533400"/>
            <a:ext cx="5029200" cy="3292475"/>
          </a:xfrm>
          <a:prstGeom prst="rect">
            <a:avLst/>
          </a:prstGeom>
          <a:noFill/>
          <a:ln w="9525">
            <a:noFill/>
            <a:miter lim="800000"/>
            <a:headEnd/>
            <a:tailEnd/>
          </a:ln>
          <a:effectLst/>
        </p:spPr>
        <p:txBody>
          <a:bodyPr>
            <a:spAutoFit/>
          </a:bodyPr>
          <a:lstStyle/>
          <a:p>
            <a:pPr algn="ctr">
              <a:spcBef>
                <a:spcPct val="50000"/>
              </a:spcBef>
            </a:pPr>
            <a:r>
              <a:rPr lang="en-US" sz="3500">
                <a:latin typeface="Tahoma" pitchFamily="34" charset="0"/>
              </a:rPr>
              <a:t>We all have times when we are poor listeners.  Which “Listening Road Block” do you most often use?  Explain why this happens.</a:t>
            </a:r>
          </a:p>
        </p:txBody>
      </p:sp>
      <p:pic>
        <p:nvPicPr>
          <p:cNvPr id="33809" name="Picture 17" descr="roadblock">
            <a:hlinkClick r:id="rId2"/>
          </p:cNvPr>
          <p:cNvPicPr>
            <a:picLocks noChangeAspect="1" noChangeArrowheads="1"/>
          </p:cNvPicPr>
          <p:nvPr/>
        </p:nvPicPr>
        <p:blipFill>
          <a:blip r:embed="rId3" cstate="print"/>
          <a:srcRect/>
          <a:stretch>
            <a:fillRect/>
          </a:stretch>
        </p:blipFill>
        <p:spPr bwMode="auto">
          <a:xfrm>
            <a:off x="5943600" y="4343400"/>
            <a:ext cx="2476500" cy="1790700"/>
          </a:xfrm>
          <a:prstGeom prst="rect">
            <a:avLst/>
          </a:prstGeom>
          <a:noFill/>
          <a:ln w="28575">
            <a:solidFill>
              <a:schemeClr val="tx1"/>
            </a:solidFill>
            <a:miter lim="800000"/>
            <a:headEnd/>
            <a:tailEnd/>
          </a:ln>
        </p:spPr>
      </p:pic>
      <p:pic>
        <p:nvPicPr>
          <p:cNvPr id="33811" name="Picture 19" descr="ear_-_body_part_nicu_buc_01"/>
          <p:cNvPicPr>
            <a:picLocks noChangeAspect="1" noChangeArrowheads="1"/>
          </p:cNvPicPr>
          <p:nvPr/>
        </p:nvPicPr>
        <p:blipFill>
          <a:blip r:embed="rId4" cstate="print"/>
          <a:srcRect/>
          <a:stretch>
            <a:fillRect/>
          </a:stretch>
        </p:blipFill>
        <p:spPr bwMode="auto">
          <a:xfrm>
            <a:off x="3657600" y="4343400"/>
            <a:ext cx="1912938" cy="1912938"/>
          </a:xfrm>
          <a:prstGeom prst="rect">
            <a:avLst/>
          </a:prstGeom>
          <a:noFill/>
          <a:ln w="28575">
            <a:solidFill>
              <a:schemeClr val="tx1"/>
            </a:solidFill>
            <a:miter lim="800000"/>
            <a:headEnd/>
            <a:tailEnd/>
          </a:ln>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80" name="Text Box 4"/>
          <p:cNvSpPr txBox="1">
            <a:spLocks noChangeArrowheads="1"/>
          </p:cNvSpPr>
          <p:nvPr/>
        </p:nvSpPr>
        <p:spPr bwMode="auto">
          <a:xfrm>
            <a:off x="609600" y="1295400"/>
            <a:ext cx="8077200" cy="641350"/>
          </a:xfrm>
          <a:prstGeom prst="rect">
            <a:avLst/>
          </a:prstGeom>
          <a:noFill/>
          <a:ln w="9525">
            <a:noFill/>
            <a:miter lim="800000"/>
            <a:headEnd/>
            <a:tailEnd/>
          </a:ln>
          <a:effectLst/>
        </p:spPr>
        <p:txBody>
          <a:bodyPr>
            <a:spAutoFit/>
          </a:bodyPr>
          <a:lstStyle/>
          <a:p>
            <a:pPr algn="ctr">
              <a:spcBef>
                <a:spcPct val="50000"/>
              </a:spcBef>
            </a:pPr>
            <a:r>
              <a:rPr lang="en-US">
                <a:latin typeface="Tahoma" pitchFamily="34" charset="0"/>
              </a:rPr>
              <a:t>Everybody wants to be listened to.  When people feel like you listen, they are more likely to like you.  So, be a good listener, and you’ll have lots of friends.  </a:t>
            </a:r>
          </a:p>
        </p:txBody>
      </p:sp>
      <p:sp>
        <p:nvSpPr>
          <p:cNvPr id="50181" name="Rectangle 5"/>
          <p:cNvSpPr>
            <a:spLocks noGrp="1" noChangeArrowheads="1"/>
          </p:cNvSpPr>
          <p:nvPr>
            <p:ph type="title"/>
          </p:nvPr>
        </p:nvSpPr>
        <p:spPr/>
        <p:txBody>
          <a:bodyPr/>
          <a:lstStyle/>
          <a:p>
            <a:pPr algn="ctr"/>
            <a:r>
              <a:rPr lang="en-US" sz="5000" b="1">
                <a:latin typeface="Tahoma" pitchFamily="34" charset="0"/>
              </a:rPr>
              <a:t>I’m All Ears</a:t>
            </a:r>
          </a:p>
        </p:txBody>
      </p:sp>
      <p:sp>
        <p:nvSpPr>
          <p:cNvPr id="50182" name="Text Box 6"/>
          <p:cNvSpPr txBox="1">
            <a:spLocks noChangeArrowheads="1"/>
          </p:cNvSpPr>
          <p:nvPr/>
        </p:nvSpPr>
        <p:spPr bwMode="auto">
          <a:xfrm>
            <a:off x="685800" y="2362200"/>
            <a:ext cx="3505200" cy="915988"/>
          </a:xfrm>
          <a:prstGeom prst="rect">
            <a:avLst/>
          </a:prstGeom>
          <a:noFill/>
          <a:ln w="9525">
            <a:noFill/>
            <a:miter lim="800000"/>
            <a:headEnd/>
            <a:tailEnd/>
          </a:ln>
          <a:effectLst/>
        </p:spPr>
        <p:txBody>
          <a:bodyPr>
            <a:spAutoFit/>
          </a:bodyPr>
          <a:lstStyle/>
          <a:p>
            <a:pPr algn="ctr">
              <a:spcBef>
                <a:spcPct val="50000"/>
              </a:spcBef>
            </a:pPr>
            <a:r>
              <a:rPr lang="en-US"/>
              <a:t>What are some ways that you can show people that you ARE listening?</a:t>
            </a:r>
          </a:p>
        </p:txBody>
      </p:sp>
      <p:sp>
        <p:nvSpPr>
          <p:cNvPr id="50183" name="Text Box 7"/>
          <p:cNvSpPr txBox="1">
            <a:spLocks noChangeArrowheads="1"/>
          </p:cNvSpPr>
          <p:nvPr/>
        </p:nvSpPr>
        <p:spPr bwMode="auto">
          <a:xfrm>
            <a:off x="4724400" y="2362200"/>
            <a:ext cx="3505200" cy="915988"/>
          </a:xfrm>
          <a:prstGeom prst="rect">
            <a:avLst/>
          </a:prstGeom>
          <a:noFill/>
          <a:ln w="9525">
            <a:noFill/>
            <a:miter lim="800000"/>
            <a:headEnd/>
            <a:tailEnd/>
          </a:ln>
          <a:effectLst/>
        </p:spPr>
        <p:txBody>
          <a:bodyPr>
            <a:spAutoFit/>
          </a:bodyPr>
          <a:lstStyle/>
          <a:p>
            <a:pPr algn="ctr">
              <a:spcBef>
                <a:spcPct val="50000"/>
              </a:spcBef>
            </a:pPr>
            <a:r>
              <a:rPr lang="en-US"/>
              <a:t>Who is a good listener?  Create a list of people that you know that listen well.</a:t>
            </a:r>
          </a:p>
        </p:txBody>
      </p:sp>
      <p:sp>
        <p:nvSpPr>
          <p:cNvPr id="50184" name="Line 8"/>
          <p:cNvSpPr>
            <a:spLocks noChangeShapeType="1"/>
          </p:cNvSpPr>
          <p:nvPr/>
        </p:nvSpPr>
        <p:spPr bwMode="auto">
          <a:xfrm>
            <a:off x="838200" y="3505200"/>
            <a:ext cx="7848600" cy="0"/>
          </a:xfrm>
          <a:prstGeom prst="line">
            <a:avLst/>
          </a:prstGeom>
          <a:noFill/>
          <a:ln w="9525">
            <a:solidFill>
              <a:schemeClr val="tx1"/>
            </a:solidFill>
            <a:round/>
            <a:headEnd/>
            <a:tailEnd/>
          </a:ln>
          <a:effectLst/>
        </p:spPr>
        <p:txBody>
          <a:bodyPr/>
          <a:lstStyle/>
          <a:p>
            <a:endParaRPr lang="en-CA"/>
          </a:p>
        </p:txBody>
      </p:sp>
      <p:sp>
        <p:nvSpPr>
          <p:cNvPr id="50185" name="Line 9"/>
          <p:cNvSpPr>
            <a:spLocks noChangeShapeType="1"/>
          </p:cNvSpPr>
          <p:nvPr/>
        </p:nvSpPr>
        <p:spPr bwMode="auto">
          <a:xfrm>
            <a:off x="4495800" y="2438400"/>
            <a:ext cx="0" cy="4419600"/>
          </a:xfrm>
          <a:prstGeom prst="line">
            <a:avLst/>
          </a:prstGeom>
          <a:noFill/>
          <a:ln w="9525">
            <a:solidFill>
              <a:schemeClr val="tx1"/>
            </a:solidFill>
            <a:round/>
            <a:headEnd/>
            <a:tailEnd/>
          </a:ln>
          <a:effectLst/>
        </p:spPr>
        <p:txBody>
          <a:bodyPr/>
          <a:lstStyle/>
          <a:p>
            <a:endParaRPr lang="en-CA"/>
          </a:p>
        </p:txBody>
      </p:sp>
      <p:pic>
        <p:nvPicPr>
          <p:cNvPr id="50187" name="Picture 11" descr="See full size image">
            <a:hlinkClick r:id="rId2"/>
          </p:cNvPr>
          <p:cNvPicPr>
            <a:picLocks noChangeAspect="1" noChangeArrowheads="1"/>
          </p:cNvPicPr>
          <p:nvPr/>
        </p:nvPicPr>
        <p:blipFill>
          <a:blip r:embed="rId3" cstate="print"/>
          <a:srcRect/>
          <a:stretch>
            <a:fillRect/>
          </a:stretch>
        </p:blipFill>
        <p:spPr bwMode="auto">
          <a:xfrm>
            <a:off x="7086600" y="381000"/>
            <a:ext cx="903288" cy="903288"/>
          </a:xfrm>
          <a:prstGeom prst="rect">
            <a:avLst/>
          </a:prstGeom>
          <a:noFill/>
          <a:ln w="28575">
            <a:solidFill>
              <a:schemeClr val="tx1"/>
            </a:solidFill>
            <a:miter lim="800000"/>
            <a:headEnd/>
            <a:tailEnd/>
          </a:ln>
        </p:spPr>
      </p:pic>
      <p:pic>
        <p:nvPicPr>
          <p:cNvPr id="50188" name="Picture 12" descr="See full size image">
            <a:hlinkClick r:id="rId2"/>
          </p:cNvPr>
          <p:cNvPicPr>
            <a:picLocks noChangeAspect="1" noChangeArrowheads="1"/>
          </p:cNvPicPr>
          <p:nvPr/>
        </p:nvPicPr>
        <p:blipFill>
          <a:blip r:embed="rId3" cstate="print"/>
          <a:srcRect/>
          <a:stretch>
            <a:fillRect/>
          </a:stretch>
        </p:blipFill>
        <p:spPr bwMode="auto">
          <a:xfrm>
            <a:off x="1905000" y="381000"/>
            <a:ext cx="903288" cy="903288"/>
          </a:xfrm>
          <a:prstGeom prst="rect">
            <a:avLst/>
          </a:prstGeom>
          <a:noFill/>
          <a:ln w="28575">
            <a:solidFill>
              <a:schemeClr val="tx1"/>
            </a:solidFill>
            <a:miter lim="800000"/>
            <a:headEnd/>
            <a:tailEnd/>
          </a:ln>
        </p:spPr>
      </p:pic>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4"/>
          <p:cNvSpPr>
            <a:spLocks noChangeArrowheads="1"/>
          </p:cNvSpPr>
          <p:nvPr/>
        </p:nvSpPr>
        <p:spPr bwMode="auto">
          <a:xfrm>
            <a:off x="990600" y="2667000"/>
            <a:ext cx="7467600" cy="1143000"/>
          </a:xfrm>
          <a:prstGeom prst="rect">
            <a:avLst/>
          </a:prstGeom>
          <a:noFill/>
          <a:ln w="9525">
            <a:noFill/>
            <a:miter lim="800000"/>
            <a:headEnd/>
            <a:tailEnd/>
          </a:ln>
          <a:effectLst/>
        </p:spPr>
        <p:txBody>
          <a:bodyPr anchor="ctr"/>
          <a:lstStyle/>
          <a:p>
            <a:pPr algn="ctr"/>
            <a:r>
              <a:rPr lang="en-US" sz="5000" b="1">
                <a:solidFill>
                  <a:schemeClr val="tx2"/>
                </a:solidFill>
                <a:latin typeface="Tahoma" pitchFamily="34" charset="0"/>
              </a:rPr>
              <a:t>Listen With Your Eyes</a:t>
            </a:r>
            <a:r>
              <a:rPr lang="en-US" sz="4400">
                <a:solidFill>
                  <a:schemeClr val="tx2"/>
                </a:solidFill>
                <a:latin typeface="Tahoma" pitchFamily="34" charset="0"/>
              </a:rPr>
              <a:t>:</a:t>
            </a:r>
            <a:br>
              <a:rPr lang="en-US" sz="4400">
                <a:solidFill>
                  <a:schemeClr val="tx2"/>
                </a:solidFill>
                <a:latin typeface="Tahoma" pitchFamily="34" charset="0"/>
              </a:rPr>
            </a:br>
            <a:r>
              <a:rPr lang="en-US" sz="4400">
                <a:solidFill>
                  <a:schemeClr val="tx2"/>
                </a:solidFill>
                <a:latin typeface="Tahoma" pitchFamily="34" charset="0"/>
              </a:rPr>
              <a:t/>
            </a:r>
            <a:br>
              <a:rPr lang="en-US" sz="4400">
                <a:solidFill>
                  <a:schemeClr val="tx2"/>
                </a:solidFill>
                <a:latin typeface="Tahoma" pitchFamily="34" charset="0"/>
              </a:rPr>
            </a:br>
            <a:r>
              <a:rPr lang="en-US" sz="4400">
                <a:solidFill>
                  <a:schemeClr val="tx2"/>
                </a:solidFill>
                <a:latin typeface="Tahoma" pitchFamily="34" charset="0"/>
              </a:rPr>
              <a:t>Sometimes you have to listen with your eyes as much as you listen with your ears.  People say a lot with their body language and facial expressions. </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381000"/>
            <a:ext cx="6477000" cy="1143000"/>
          </a:xfrm>
        </p:spPr>
        <p:txBody>
          <a:bodyPr/>
          <a:lstStyle/>
          <a:p>
            <a:pPr algn="ctr"/>
            <a:r>
              <a:rPr lang="en-US" sz="4600" u="sng">
                <a:latin typeface="Tahoma" pitchFamily="34" charset="0"/>
              </a:rPr>
              <a:t>Emotion Charades</a:t>
            </a:r>
            <a:r>
              <a:rPr lang="en-US" sz="4600">
                <a:latin typeface="Tahoma" pitchFamily="34" charset="0"/>
              </a:rPr>
              <a:t>:</a:t>
            </a:r>
            <a:r>
              <a:rPr lang="en-US" sz="4000"/>
              <a:t/>
            </a:r>
            <a:br>
              <a:rPr lang="en-US" sz="4000"/>
            </a:br>
            <a:r>
              <a:rPr lang="en-US" sz="2000"/>
              <a:t>Find a partner.  Practice ‘listening with your eyes”.  Choose an emotion to try to express just with your face and body.  You can not use words.  </a:t>
            </a:r>
            <a:endParaRPr lang="en-US" sz="4000"/>
          </a:p>
        </p:txBody>
      </p:sp>
      <p:sp>
        <p:nvSpPr>
          <p:cNvPr id="52228" name="Text Box 4"/>
          <p:cNvSpPr txBox="1">
            <a:spLocks noChangeArrowheads="1"/>
          </p:cNvSpPr>
          <p:nvPr/>
        </p:nvSpPr>
        <p:spPr bwMode="auto">
          <a:xfrm>
            <a:off x="381000" y="1905000"/>
            <a:ext cx="3048000" cy="4664075"/>
          </a:xfrm>
          <a:prstGeom prst="rect">
            <a:avLst/>
          </a:prstGeom>
          <a:noFill/>
          <a:ln w="9525">
            <a:noFill/>
            <a:miter lim="800000"/>
            <a:headEnd/>
            <a:tailEnd/>
          </a:ln>
          <a:effectLst/>
        </p:spPr>
        <p:txBody>
          <a:bodyPr>
            <a:spAutoFit/>
          </a:bodyPr>
          <a:lstStyle/>
          <a:p>
            <a:pPr>
              <a:spcBef>
                <a:spcPct val="50000"/>
              </a:spcBef>
              <a:buFontTx/>
              <a:buChar char="•"/>
            </a:pPr>
            <a:r>
              <a:rPr lang="en-US" sz="3000">
                <a:latin typeface="Tahoma" pitchFamily="34" charset="0"/>
              </a:rPr>
              <a:t>Angry</a:t>
            </a:r>
          </a:p>
          <a:p>
            <a:pPr>
              <a:spcBef>
                <a:spcPct val="50000"/>
              </a:spcBef>
              <a:buFontTx/>
              <a:buChar char="•"/>
            </a:pPr>
            <a:r>
              <a:rPr lang="en-US" sz="3000">
                <a:latin typeface="Tahoma" pitchFamily="34" charset="0"/>
              </a:rPr>
              <a:t>Sad</a:t>
            </a:r>
          </a:p>
          <a:p>
            <a:pPr>
              <a:spcBef>
                <a:spcPct val="50000"/>
              </a:spcBef>
              <a:buFontTx/>
              <a:buChar char="•"/>
            </a:pPr>
            <a:r>
              <a:rPr lang="en-US" sz="3000">
                <a:latin typeface="Tahoma" pitchFamily="34" charset="0"/>
              </a:rPr>
              <a:t>Embarrassed</a:t>
            </a:r>
          </a:p>
          <a:p>
            <a:pPr>
              <a:spcBef>
                <a:spcPct val="50000"/>
              </a:spcBef>
              <a:buFontTx/>
              <a:buChar char="•"/>
            </a:pPr>
            <a:r>
              <a:rPr lang="en-US" sz="3000">
                <a:latin typeface="Tahoma" pitchFamily="34" charset="0"/>
              </a:rPr>
              <a:t>Tired</a:t>
            </a:r>
          </a:p>
          <a:p>
            <a:pPr>
              <a:spcBef>
                <a:spcPct val="50000"/>
              </a:spcBef>
              <a:buFontTx/>
              <a:buChar char="•"/>
            </a:pPr>
            <a:r>
              <a:rPr lang="en-US" sz="3000">
                <a:latin typeface="Tahoma" pitchFamily="34" charset="0"/>
              </a:rPr>
              <a:t>Happy</a:t>
            </a:r>
          </a:p>
          <a:p>
            <a:pPr>
              <a:spcBef>
                <a:spcPct val="50000"/>
              </a:spcBef>
              <a:buFontTx/>
              <a:buChar char="•"/>
            </a:pPr>
            <a:r>
              <a:rPr lang="en-US" sz="3000">
                <a:latin typeface="Tahoma" pitchFamily="34" charset="0"/>
              </a:rPr>
              <a:t>Thinking</a:t>
            </a:r>
          </a:p>
          <a:p>
            <a:pPr>
              <a:spcBef>
                <a:spcPct val="50000"/>
              </a:spcBef>
              <a:buFontTx/>
              <a:buChar char="•"/>
            </a:pPr>
            <a:r>
              <a:rPr lang="en-US" sz="3000">
                <a:latin typeface="Tahoma" pitchFamily="34" charset="0"/>
              </a:rPr>
              <a:t>Bored</a:t>
            </a:r>
          </a:p>
        </p:txBody>
      </p:sp>
      <p:sp>
        <p:nvSpPr>
          <p:cNvPr id="52229" name="Text Box 5"/>
          <p:cNvSpPr txBox="1">
            <a:spLocks noChangeArrowheads="1"/>
          </p:cNvSpPr>
          <p:nvPr/>
        </p:nvSpPr>
        <p:spPr bwMode="auto">
          <a:xfrm>
            <a:off x="3276600" y="1905000"/>
            <a:ext cx="3048000" cy="4664075"/>
          </a:xfrm>
          <a:prstGeom prst="rect">
            <a:avLst/>
          </a:prstGeom>
          <a:noFill/>
          <a:ln w="9525">
            <a:noFill/>
            <a:miter lim="800000"/>
            <a:headEnd/>
            <a:tailEnd/>
          </a:ln>
          <a:effectLst/>
        </p:spPr>
        <p:txBody>
          <a:bodyPr>
            <a:spAutoFit/>
          </a:bodyPr>
          <a:lstStyle/>
          <a:p>
            <a:pPr>
              <a:spcBef>
                <a:spcPct val="50000"/>
              </a:spcBef>
              <a:buFontTx/>
              <a:buChar char="•"/>
            </a:pPr>
            <a:r>
              <a:rPr lang="en-US" sz="3000">
                <a:latin typeface="Tahoma" pitchFamily="34" charset="0"/>
              </a:rPr>
              <a:t>Impatient</a:t>
            </a:r>
          </a:p>
          <a:p>
            <a:pPr>
              <a:spcBef>
                <a:spcPct val="50000"/>
              </a:spcBef>
              <a:buFontTx/>
              <a:buChar char="•"/>
            </a:pPr>
            <a:r>
              <a:rPr lang="en-US" sz="3000">
                <a:latin typeface="Tahoma" pitchFamily="34" charset="0"/>
              </a:rPr>
              <a:t>Scared</a:t>
            </a:r>
          </a:p>
          <a:p>
            <a:pPr>
              <a:spcBef>
                <a:spcPct val="50000"/>
              </a:spcBef>
              <a:buFontTx/>
              <a:buChar char="•"/>
            </a:pPr>
            <a:r>
              <a:rPr lang="en-US" sz="3000">
                <a:latin typeface="Tahoma" pitchFamily="34" charset="0"/>
              </a:rPr>
              <a:t>Worried</a:t>
            </a:r>
          </a:p>
          <a:p>
            <a:pPr>
              <a:spcBef>
                <a:spcPct val="50000"/>
              </a:spcBef>
              <a:buFontTx/>
              <a:buChar char="•"/>
            </a:pPr>
            <a:r>
              <a:rPr lang="en-US" sz="3000">
                <a:latin typeface="Tahoma" pitchFamily="34" charset="0"/>
              </a:rPr>
              <a:t>Relaxed</a:t>
            </a:r>
          </a:p>
          <a:p>
            <a:pPr>
              <a:spcBef>
                <a:spcPct val="50000"/>
              </a:spcBef>
              <a:buFontTx/>
              <a:buChar char="•"/>
            </a:pPr>
            <a:r>
              <a:rPr lang="en-US" sz="3000">
                <a:latin typeface="Tahoma" pitchFamily="34" charset="0"/>
              </a:rPr>
              <a:t>Frustrated</a:t>
            </a:r>
          </a:p>
          <a:p>
            <a:pPr>
              <a:spcBef>
                <a:spcPct val="50000"/>
              </a:spcBef>
              <a:buFontTx/>
              <a:buChar char="•"/>
            </a:pPr>
            <a:r>
              <a:rPr lang="en-US" sz="3000">
                <a:latin typeface="Tahoma" pitchFamily="34" charset="0"/>
              </a:rPr>
              <a:t>Surprised</a:t>
            </a:r>
          </a:p>
          <a:p>
            <a:pPr>
              <a:spcBef>
                <a:spcPct val="50000"/>
              </a:spcBef>
              <a:buFontTx/>
              <a:buChar char="•"/>
            </a:pPr>
            <a:r>
              <a:rPr lang="en-US" sz="3000">
                <a:latin typeface="Tahoma" pitchFamily="34" charset="0"/>
              </a:rPr>
              <a:t>Stressed</a:t>
            </a:r>
          </a:p>
        </p:txBody>
      </p:sp>
      <p:sp>
        <p:nvSpPr>
          <p:cNvPr id="52230" name="Text Box 6"/>
          <p:cNvSpPr txBox="1">
            <a:spLocks noChangeArrowheads="1"/>
          </p:cNvSpPr>
          <p:nvPr/>
        </p:nvSpPr>
        <p:spPr bwMode="auto">
          <a:xfrm>
            <a:off x="6096000" y="1905000"/>
            <a:ext cx="3048000" cy="3292475"/>
          </a:xfrm>
          <a:prstGeom prst="rect">
            <a:avLst/>
          </a:prstGeom>
          <a:noFill/>
          <a:ln w="9525">
            <a:noFill/>
            <a:miter lim="800000"/>
            <a:headEnd/>
            <a:tailEnd/>
          </a:ln>
          <a:effectLst/>
        </p:spPr>
        <p:txBody>
          <a:bodyPr>
            <a:spAutoFit/>
          </a:bodyPr>
          <a:lstStyle/>
          <a:p>
            <a:pPr>
              <a:spcBef>
                <a:spcPct val="50000"/>
              </a:spcBef>
              <a:buFontTx/>
              <a:buChar char="•"/>
            </a:pPr>
            <a:r>
              <a:rPr lang="en-US" sz="3000">
                <a:latin typeface="Tahoma" pitchFamily="34" charset="0"/>
              </a:rPr>
              <a:t>Confused</a:t>
            </a:r>
          </a:p>
          <a:p>
            <a:pPr>
              <a:spcBef>
                <a:spcPct val="50000"/>
              </a:spcBef>
              <a:buFontTx/>
              <a:buChar char="•"/>
            </a:pPr>
            <a:r>
              <a:rPr lang="en-US" sz="3000">
                <a:latin typeface="Tahoma" pitchFamily="34" charset="0"/>
              </a:rPr>
              <a:t>Flattered</a:t>
            </a:r>
          </a:p>
          <a:p>
            <a:pPr>
              <a:spcBef>
                <a:spcPct val="50000"/>
              </a:spcBef>
              <a:buFontTx/>
              <a:buChar char="•"/>
            </a:pPr>
            <a:r>
              <a:rPr lang="en-US" sz="3000">
                <a:latin typeface="Tahoma" pitchFamily="34" charset="0"/>
              </a:rPr>
              <a:t>Nervous</a:t>
            </a:r>
          </a:p>
          <a:p>
            <a:pPr>
              <a:spcBef>
                <a:spcPct val="50000"/>
              </a:spcBef>
              <a:buFontTx/>
              <a:buChar char="•"/>
            </a:pPr>
            <a:r>
              <a:rPr lang="en-US" sz="3000">
                <a:latin typeface="Tahoma" pitchFamily="34" charset="0"/>
              </a:rPr>
              <a:t>Annoyed</a:t>
            </a:r>
          </a:p>
          <a:p>
            <a:pPr>
              <a:spcBef>
                <a:spcPct val="50000"/>
              </a:spcBef>
              <a:buFontTx/>
              <a:buChar char="•"/>
            </a:pPr>
            <a:r>
              <a:rPr lang="en-US" sz="3000">
                <a:latin typeface="Tahoma" pitchFamily="34" charset="0"/>
              </a:rPr>
              <a:t>Interested</a:t>
            </a:r>
          </a:p>
        </p:txBody>
      </p:sp>
      <p:pic>
        <p:nvPicPr>
          <p:cNvPr id="52232" name="Picture 8" descr="See full size image">
            <a:hlinkClick r:id="rId2"/>
          </p:cNvPr>
          <p:cNvPicPr>
            <a:picLocks noChangeAspect="1" noChangeArrowheads="1"/>
          </p:cNvPicPr>
          <p:nvPr/>
        </p:nvPicPr>
        <p:blipFill>
          <a:blip r:embed="rId3" cstate="print"/>
          <a:srcRect/>
          <a:stretch>
            <a:fillRect/>
          </a:stretch>
        </p:blipFill>
        <p:spPr bwMode="auto">
          <a:xfrm>
            <a:off x="6934200" y="381000"/>
            <a:ext cx="1828800" cy="1236663"/>
          </a:xfrm>
          <a:prstGeom prst="rect">
            <a:avLst/>
          </a:prstGeom>
          <a:noFill/>
          <a:ln w="38100">
            <a:solidFill>
              <a:schemeClr val="tx1"/>
            </a:solidFill>
            <a:miter lim="800000"/>
            <a:headEnd/>
            <a:tailEnd/>
          </a:ln>
        </p:spPr>
      </p:pic>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295400" y="304800"/>
            <a:ext cx="6172200" cy="1143000"/>
          </a:xfrm>
        </p:spPr>
        <p:txBody>
          <a:bodyPr/>
          <a:lstStyle/>
          <a:p>
            <a:pPr algn="ctr"/>
            <a:r>
              <a:rPr lang="en-US" sz="5000" b="1">
                <a:latin typeface="Tahoma" pitchFamily="34" charset="0"/>
              </a:rPr>
              <a:t>Mirror, Mirror</a:t>
            </a:r>
          </a:p>
        </p:txBody>
      </p:sp>
      <p:pic>
        <p:nvPicPr>
          <p:cNvPr id="53253" name="Picture 5" descr="u17219080"/>
          <p:cNvPicPr>
            <a:picLocks noChangeAspect="1" noChangeArrowheads="1"/>
          </p:cNvPicPr>
          <p:nvPr/>
        </p:nvPicPr>
        <p:blipFill>
          <a:blip r:embed="rId2" cstate="print"/>
          <a:srcRect/>
          <a:stretch>
            <a:fillRect/>
          </a:stretch>
        </p:blipFill>
        <p:spPr bwMode="auto">
          <a:xfrm>
            <a:off x="6934200" y="4495800"/>
            <a:ext cx="1635125" cy="1943100"/>
          </a:xfrm>
          <a:prstGeom prst="rect">
            <a:avLst/>
          </a:prstGeom>
          <a:noFill/>
          <a:ln w="28575">
            <a:solidFill>
              <a:schemeClr val="tx1"/>
            </a:solidFill>
            <a:miter lim="800000"/>
            <a:headEnd/>
            <a:tailEnd/>
          </a:ln>
        </p:spPr>
      </p:pic>
      <p:sp>
        <p:nvSpPr>
          <p:cNvPr id="53254" name="Text Box 6"/>
          <p:cNvSpPr txBox="1">
            <a:spLocks noChangeArrowheads="1"/>
          </p:cNvSpPr>
          <p:nvPr/>
        </p:nvSpPr>
        <p:spPr bwMode="auto">
          <a:xfrm>
            <a:off x="1066800" y="1524000"/>
            <a:ext cx="7239000" cy="3292475"/>
          </a:xfrm>
          <a:prstGeom prst="rect">
            <a:avLst/>
          </a:prstGeom>
          <a:noFill/>
          <a:ln w="9525">
            <a:noFill/>
            <a:miter lim="800000"/>
            <a:headEnd/>
            <a:tailEnd/>
          </a:ln>
          <a:effectLst/>
        </p:spPr>
        <p:txBody>
          <a:bodyPr>
            <a:spAutoFit/>
          </a:bodyPr>
          <a:lstStyle/>
          <a:p>
            <a:pPr algn="ctr">
              <a:spcBef>
                <a:spcPct val="50000"/>
              </a:spcBef>
            </a:pPr>
            <a:r>
              <a:rPr lang="en-US" sz="3500">
                <a:latin typeface="Tahoma" pitchFamily="34" charset="0"/>
              </a:rPr>
              <a:t>To be a good listener, mirror back what someone says. Repeat back in your own words what the person is saying.  Use statements like “You seem to be feeling…” and “So what you are saying is…”</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Text Box 4"/>
          <p:cNvSpPr txBox="1">
            <a:spLocks noChangeArrowheads="1"/>
          </p:cNvSpPr>
          <p:nvPr/>
        </p:nvSpPr>
        <p:spPr bwMode="auto">
          <a:xfrm>
            <a:off x="3733800" y="533400"/>
            <a:ext cx="4343400" cy="1920875"/>
          </a:xfrm>
          <a:prstGeom prst="rect">
            <a:avLst/>
          </a:prstGeom>
          <a:noFill/>
          <a:ln w="9525">
            <a:noFill/>
            <a:miter lim="800000"/>
            <a:headEnd/>
            <a:tailEnd/>
          </a:ln>
          <a:effectLst/>
        </p:spPr>
        <p:txBody>
          <a:bodyPr>
            <a:spAutoFit/>
          </a:bodyPr>
          <a:lstStyle/>
          <a:p>
            <a:pPr algn="ctr">
              <a:spcBef>
                <a:spcPct val="50000"/>
              </a:spcBef>
            </a:pPr>
            <a:r>
              <a:rPr lang="en-US" sz="4000" b="1">
                <a:latin typeface="Tahoma" pitchFamily="34" charset="0"/>
              </a:rPr>
              <a:t>Journal Entry or</a:t>
            </a:r>
            <a:br>
              <a:rPr lang="en-US" sz="4000" b="1">
                <a:latin typeface="Tahoma" pitchFamily="34" charset="0"/>
              </a:rPr>
            </a:br>
            <a:r>
              <a:rPr lang="en-US" sz="4000" b="1">
                <a:latin typeface="Tahoma" pitchFamily="34" charset="0"/>
              </a:rPr>
              <a:t>Discussion Starter:</a:t>
            </a:r>
          </a:p>
        </p:txBody>
      </p:sp>
      <p:pic>
        <p:nvPicPr>
          <p:cNvPr id="35849" name="Picture 9" descr="zip-it"/>
          <p:cNvPicPr>
            <a:picLocks noChangeAspect="1" noChangeArrowheads="1"/>
          </p:cNvPicPr>
          <p:nvPr/>
        </p:nvPicPr>
        <p:blipFill>
          <a:blip r:embed="rId2" cstate="print"/>
          <a:srcRect/>
          <a:stretch>
            <a:fillRect/>
          </a:stretch>
        </p:blipFill>
        <p:spPr bwMode="auto">
          <a:xfrm>
            <a:off x="1524000" y="1676400"/>
            <a:ext cx="2209800" cy="2917825"/>
          </a:xfrm>
          <a:prstGeom prst="rect">
            <a:avLst/>
          </a:prstGeom>
          <a:noFill/>
          <a:ln w="38100">
            <a:solidFill>
              <a:schemeClr val="tx1"/>
            </a:solidFill>
            <a:miter lim="800000"/>
            <a:headEnd/>
            <a:tailEnd/>
          </a:ln>
        </p:spPr>
      </p:pic>
      <p:sp>
        <p:nvSpPr>
          <p:cNvPr id="35850" name="Text Box 10"/>
          <p:cNvSpPr txBox="1">
            <a:spLocks noChangeArrowheads="1"/>
          </p:cNvSpPr>
          <p:nvPr/>
        </p:nvSpPr>
        <p:spPr bwMode="auto">
          <a:xfrm>
            <a:off x="4038600" y="2590800"/>
            <a:ext cx="4495800" cy="3508375"/>
          </a:xfrm>
          <a:prstGeom prst="rect">
            <a:avLst/>
          </a:prstGeom>
          <a:noFill/>
          <a:ln w="9525">
            <a:noFill/>
            <a:miter lim="800000"/>
            <a:headEnd/>
            <a:tailEnd/>
          </a:ln>
          <a:effectLst/>
        </p:spPr>
        <p:txBody>
          <a:bodyPr>
            <a:spAutoFit/>
          </a:bodyPr>
          <a:lstStyle/>
          <a:p>
            <a:pPr algn="ctr">
              <a:spcBef>
                <a:spcPct val="50000"/>
              </a:spcBef>
            </a:pPr>
            <a:r>
              <a:rPr lang="en-US" sz="2800">
                <a:latin typeface="Tahoma" pitchFamily="34" charset="0"/>
              </a:rPr>
              <a:t>Have you ever had a time with your family or friends when you knew that you needed to “zip it” and just listen?  Why is it important to do this sometimes? How does this help the person you are listening to? </a:t>
            </a: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533400" y="274638"/>
            <a:ext cx="8153400" cy="1143000"/>
          </a:xfrm>
        </p:spPr>
        <p:txBody>
          <a:bodyPr/>
          <a:lstStyle/>
          <a:p>
            <a:r>
              <a:rPr lang="en-US" b="1">
                <a:latin typeface="Tahoma" pitchFamily="34" charset="0"/>
              </a:rPr>
              <a:t>Are you a good listener?</a:t>
            </a:r>
            <a:r>
              <a:rPr lang="en-US"/>
              <a:t>  </a:t>
            </a:r>
          </a:p>
        </p:txBody>
      </p:sp>
      <p:sp>
        <p:nvSpPr>
          <p:cNvPr id="37894" name="Text Box 6"/>
          <p:cNvSpPr txBox="1">
            <a:spLocks noChangeArrowheads="1"/>
          </p:cNvSpPr>
          <p:nvPr/>
        </p:nvSpPr>
        <p:spPr bwMode="auto">
          <a:xfrm>
            <a:off x="457200" y="2590800"/>
            <a:ext cx="1905000" cy="1903413"/>
          </a:xfrm>
          <a:prstGeom prst="rect">
            <a:avLst/>
          </a:prstGeom>
          <a:noFill/>
          <a:ln w="9525">
            <a:noFill/>
            <a:miter lim="800000"/>
            <a:headEnd/>
            <a:tailEnd/>
          </a:ln>
          <a:effectLst/>
        </p:spPr>
        <p:txBody>
          <a:bodyPr>
            <a:spAutoFit/>
          </a:bodyPr>
          <a:lstStyle/>
          <a:p>
            <a:pPr algn="ctr">
              <a:spcBef>
                <a:spcPct val="50000"/>
              </a:spcBef>
            </a:pPr>
            <a:r>
              <a:rPr lang="en-US" sz="3400">
                <a:latin typeface="Tahoma" pitchFamily="34" charset="0"/>
              </a:rPr>
              <a:t>Very</a:t>
            </a:r>
          </a:p>
          <a:p>
            <a:pPr algn="ctr">
              <a:spcBef>
                <a:spcPct val="50000"/>
              </a:spcBef>
            </a:pPr>
            <a:r>
              <a:rPr lang="en-US" sz="3400">
                <a:latin typeface="Tahoma" pitchFamily="34" charset="0"/>
              </a:rPr>
              <a:t>Good Listener</a:t>
            </a:r>
          </a:p>
        </p:txBody>
      </p:sp>
      <p:sp>
        <p:nvSpPr>
          <p:cNvPr id="37895" name="Text Box 7"/>
          <p:cNvSpPr txBox="1">
            <a:spLocks noChangeArrowheads="1"/>
          </p:cNvSpPr>
          <p:nvPr/>
        </p:nvSpPr>
        <p:spPr bwMode="auto">
          <a:xfrm>
            <a:off x="6705600" y="2667000"/>
            <a:ext cx="2209800" cy="1644650"/>
          </a:xfrm>
          <a:prstGeom prst="rect">
            <a:avLst/>
          </a:prstGeom>
          <a:noFill/>
          <a:ln w="9525">
            <a:noFill/>
            <a:miter lim="800000"/>
            <a:headEnd/>
            <a:tailEnd/>
          </a:ln>
          <a:effectLst/>
        </p:spPr>
        <p:txBody>
          <a:bodyPr>
            <a:spAutoFit/>
          </a:bodyPr>
          <a:lstStyle/>
          <a:p>
            <a:pPr algn="ctr">
              <a:spcBef>
                <a:spcPct val="50000"/>
              </a:spcBef>
            </a:pPr>
            <a:r>
              <a:rPr lang="en-US" sz="3400">
                <a:latin typeface="Tahoma" pitchFamily="34" charset="0"/>
              </a:rPr>
              <a:t>Not Such a Great Listener</a:t>
            </a:r>
          </a:p>
        </p:txBody>
      </p:sp>
      <p:sp>
        <p:nvSpPr>
          <p:cNvPr id="37896" name="Text Box 8"/>
          <p:cNvSpPr txBox="1">
            <a:spLocks noChangeArrowheads="1"/>
          </p:cNvSpPr>
          <p:nvPr/>
        </p:nvSpPr>
        <p:spPr bwMode="auto">
          <a:xfrm>
            <a:off x="4495800" y="5181600"/>
            <a:ext cx="4191000" cy="1127125"/>
          </a:xfrm>
          <a:prstGeom prst="rect">
            <a:avLst/>
          </a:prstGeom>
          <a:noFill/>
          <a:ln w="9525">
            <a:noFill/>
            <a:miter lim="800000"/>
            <a:headEnd/>
            <a:tailEnd/>
          </a:ln>
          <a:effectLst/>
        </p:spPr>
        <p:txBody>
          <a:bodyPr>
            <a:spAutoFit/>
          </a:bodyPr>
          <a:lstStyle/>
          <a:p>
            <a:pPr algn="ctr">
              <a:spcBef>
                <a:spcPct val="50000"/>
              </a:spcBef>
            </a:pPr>
            <a:r>
              <a:rPr lang="en-US" sz="3400" b="1">
                <a:latin typeface="Tahoma" pitchFamily="34" charset="0"/>
              </a:rPr>
              <a:t>How could you be a better listener?</a:t>
            </a:r>
          </a:p>
        </p:txBody>
      </p:sp>
      <p:sp>
        <p:nvSpPr>
          <p:cNvPr id="37897" name="AutoShape 9"/>
          <p:cNvSpPr>
            <a:spLocks noChangeArrowheads="1"/>
          </p:cNvSpPr>
          <p:nvPr/>
        </p:nvSpPr>
        <p:spPr bwMode="auto">
          <a:xfrm>
            <a:off x="228600" y="1371600"/>
            <a:ext cx="8686800" cy="1295400"/>
          </a:xfrm>
          <a:prstGeom prst="leftRightArrow">
            <a:avLst>
              <a:gd name="adj1" fmla="val 43630"/>
              <a:gd name="adj2" fmla="val 58335"/>
            </a:avLst>
          </a:prstGeom>
          <a:solidFill>
            <a:schemeClr val="accent1"/>
          </a:solidFill>
          <a:ln w="9525">
            <a:solidFill>
              <a:schemeClr val="tx1"/>
            </a:solidFill>
            <a:miter lim="800000"/>
            <a:headEnd/>
            <a:tailEnd/>
          </a:ln>
          <a:effectLst/>
        </p:spPr>
        <p:txBody>
          <a:bodyPr wrap="none" anchor="ctr"/>
          <a:lstStyle/>
          <a:p>
            <a:endParaRPr lang="en-CA"/>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0216_slide">
  <a:themeElements>
    <a:clrScheme name="0216_slide 1">
      <a:dk1>
        <a:srgbClr val="000000"/>
      </a:dk1>
      <a:lt1>
        <a:srgbClr val="FFEFD5"/>
      </a:lt1>
      <a:dk2>
        <a:srgbClr val="000000"/>
      </a:dk2>
      <a:lt2>
        <a:srgbClr val="A3A3A3"/>
      </a:lt2>
      <a:accent1>
        <a:srgbClr val="FACB00"/>
      </a:accent1>
      <a:accent2>
        <a:srgbClr val="FFB133"/>
      </a:accent2>
      <a:accent3>
        <a:srgbClr val="FFF6E7"/>
      </a:accent3>
      <a:accent4>
        <a:srgbClr val="000000"/>
      </a:accent4>
      <a:accent5>
        <a:srgbClr val="FCE2AA"/>
      </a:accent5>
      <a:accent6>
        <a:srgbClr val="E7A02D"/>
      </a:accent6>
      <a:hlink>
        <a:srgbClr val="B97609"/>
      </a:hlink>
      <a:folHlink>
        <a:srgbClr val="834F00"/>
      </a:folHlink>
    </a:clrScheme>
    <a:fontScheme name="0216_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0216_slide 1">
        <a:dk1>
          <a:srgbClr val="000000"/>
        </a:dk1>
        <a:lt1>
          <a:srgbClr val="FFEFD5"/>
        </a:lt1>
        <a:dk2>
          <a:srgbClr val="000000"/>
        </a:dk2>
        <a:lt2>
          <a:srgbClr val="A3A3A3"/>
        </a:lt2>
        <a:accent1>
          <a:srgbClr val="FACB00"/>
        </a:accent1>
        <a:accent2>
          <a:srgbClr val="FFB133"/>
        </a:accent2>
        <a:accent3>
          <a:srgbClr val="FFF6E7"/>
        </a:accent3>
        <a:accent4>
          <a:srgbClr val="000000"/>
        </a:accent4>
        <a:accent5>
          <a:srgbClr val="FCE2AA"/>
        </a:accent5>
        <a:accent6>
          <a:srgbClr val="E7A02D"/>
        </a:accent6>
        <a:hlink>
          <a:srgbClr val="B97609"/>
        </a:hlink>
        <a:folHlink>
          <a:srgbClr val="834F00"/>
        </a:folHlink>
      </a:clrScheme>
      <a:clrMap bg1="lt1" tx1="dk1" bg2="lt2" tx2="dk2" accent1="accent1" accent2="accent2" accent3="accent3" accent4="accent4" accent5="accent5" accent6="accent6" hlink="hlink" folHlink="folHlink"/>
    </a:extraClrScheme>
    <a:extraClrScheme>
      <a:clrScheme name="0216_slide 2">
        <a:dk1>
          <a:srgbClr val="000000"/>
        </a:dk1>
        <a:lt1>
          <a:srgbClr val="FFEFD5"/>
        </a:lt1>
        <a:dk2>
          <a:srgbClr val="000000"/>
        </a:dk2>
        <a:lt2>
          <a:srgbClr val="A3A3A3"/>
        </a:lt2>
        <a:accent1>
          <a:srgbClr val="FFB742"/>
        </a:accent1>
        <a:accent2>
          <a:srgbClr val="FFD833"/>
        </a:accent2>
        <a:accent3>
          <a:srgbClr val="FFF6E7"/>
        </a:accent3>
        <a:accent4>
          <a:srgbClr val="000000"/>
        </a:accent4>
        <a:accent5>
          <a:srgbClr val="FFD8B0"/>
        </a:accent5>
        <a:accent6>
          <a:srgbClr val="E7C42D"/>
        </a:accent6>
        <a:hlink>
          <a:srgbClr val="D65600"/>
        </a:hlink>
        <a:folHlink>
          <a:srgbClr val="D60B00"/>
        </a:folHlink>
      </a:clrScheme>
      <a:clrMap bg1="lt1" tx1="dk1" bg2="lt2" tx2="dk2" accent1="accent1" accent2="accent2" accent3="accent3" accent4="accent4" accent5="accent5" accent6="accent6" hlink="hlink" folHlink="folHlink"/>
    </a:extraClrScheme>
    <a:extraClrScheme>
      <a:clrScheme name="0216_slide 3">
        <a:dk1>
          <a:srgbClr val="000000"/>
        </a:dk1>
        <a:lt1>
          <a:srgbClr val="FFEFD5"/>
        </a:lt1>
        <a:dk2>
          <a:srgbClr val="000000"/>
        </a:dk2>
        <a:lt2>
          <a:srgbClr val="A3A3A3"/>
        </a:lt2>
        <a:accent1>
          <a:srgbClr val="9689FF"/>
        </a:accent1>
        <a:accent2>
          <a:srgbClr val="3EC2FF"/>
        </a:accent2>
        <a:accent3>
          <a:srgbClr val="FFF6E7"/>
        </a:accent3>
        <a:accent4>
          <a:srgbClr val="000000"/>
        </a:accent4>
        <a:accent5>
          <a:srgbClr val="C9C4FF"/>
        </a:accent5>
        <a:accent6>
          <a:srgbClr val="37B0E7"/>
        </a:accent6>
        <a:hlink>
          <a:srgbClr val="BD7300"/>
        </a:hlink>
        <a:folHlink>
          <a:srgbClr val="1600BD"/>
        </a:folHlink>
      </a:clrScheme>
      <a:clrMap bg1="lt1" tx1="dk1" bg2="lt2" tx2="dk2" accent1="accent1" accent2="accent2" accent3="accent3" accent4="accent4" accent5="accent5" accent6="accent6" hlink="hlink" folHlink="folHlink"/>
    </a:extraClrScheme>
    <a:extraClrScheme>
      <a:clrScheme name="0216_slide 4">
        <a:dk1>
          <a:srgbClr val="000000"/>
        </a:dk1>
        <a:lt1>
          <a:srgbClr val="FFEFD5"/>
        </a:lt1>
        <a:dk2>
          <a:srgbClr val="000000"/>
        </a:dk2>
        <a:lt2>
          <a:srgbClr val="A3A3A3"/>
        </a:lt2>
        <a:accent1>
          <a:srgbClr val="CAFF09"/>
        </a:accent1>
        <a:accent2>
          <a:srgbClr val="FFA109"/>
        </a:accent2>
        <a:accent3>
          <a:srgbClr val="FFF6E7"/>
        </a:accent3>
        <a:accent4>
          <a:srgbClr val="000000"/>
        </a:accent4>
        <a:accent5>
          <a:srgbClr val="E1FFAA"/>
        </a:accent5>
        <a:accent6>
          <a:srgbClr val="E79107"/>
        </a:accent6>
        <a:hlink>
          <a:srgbClr val="0B53CB"/>
        </a:hlink>
        <a:folHlink>
          <a:srgbClr val="C90D78"/>
        </a:folHlink>
      </a:clrScheme>
      <a:clrMap bg1="lt1" tx1="dk1" bg2="lt2" tx2="dk2" accent1="accent1" accent2="accent2" accent3="accent3" accent4="accent4" accent5="accent5" accent6="accent6" hlink="hlink" folHlink="folHlink"/>
    </a:extraClrScheme>
    <a:extraClrScheme>
      <a:clrScheme name="0216_slide 5">
        <a:dk1>
          <a:srgbClr val="000000"/>
        </a:dk1>
        <a:lt1>
          <a:srgbClr val="FFFFFF"/>
        </a:lt1>
        <a:dk2>
          <a:srgbClr val="000000"/>
        </a:dk2>
        <a:lt2>
          <a:srgbClr val="B2B2B2"/>
        </a:lt2>
        <a:accent1>
          <a:srgbClr val="FACB00"/>
        </a:accent1>
        <a:accent2>
          <a:srgbClr val="FFB133"/>
        </a:accent2>
        <a:accent3>
          <a:srgbClr val="FFFFFF"/>
        </a:accent3>
        <a:accent4>
          <a:srgbClr val="000000"/>
        </a:accent4>
        <a:accent5>
          <a:srgbClr val="FCE2AA"/>
        </a:accent5>
        <a:accent6>
          <a:srgbClr val="E7A02D"/>
        </a:accent6>
        <a:hlink>
          <a:srgbClr val="B97609"/>
        </a:hlink>
        <a:folHlink>
          <a:srgbClr val="834F00"/>
        </a:folHlink>
      </a:clrScheme>
      <a:clrMap bg1="lt1" tx1="dk1" bg2="lt2" tx2="dk2" accent1="accent1" accent2="accent2" accent3="accent3" accent4="accent4" accent5="accent5" accent6="accent6" hlink="hlink" folHlink="folHlink"/>
    </a:extraClrScheme>
    <a:extraClrScheme>
      <a:clrScheme name="0216_slide 6">
        <a:dk1>
          <a:srgbClr val="000000"/>
        </a:dk1>
        <a:lt1>
          <a:srgbClr val="FFFFFF"/>
        </a:lt1>
        <a:dk2>
          <a:srgbClr val="000000"/>
        </a:dk2>
        <a:lt2>
          <a:srgbClr val="B2B2B2"/>
        </a:lt2>
        <a:accent1>
          <a:srgbClr val="FFB742"/>
        </a:accent1>
        <a:accent2>
          <a:srgbClr val="FFD833"/>
        </a:accent2>
        <a:accent3>
          <a:srgbClr val="FFFFFF"/>
        </a:accent3>
        <a:accent4>
          <a:srgbClr val="000000"/>
        </a:accent4>
        <a:accent5>
          <a:srgbClr val="FFD8B0"/>
        </a:accent5>
        <a:accent6>
          <a:srgbClr val="E7C42D"/>
        </a:accent6>
        <a:hlink>
          <a:srgbClr val="D65600"/>
        </a:hlink>
        <a:folHlink>
          <a:srgbClr val="D60B00"/>
        </a:folHlink>
      </a:clrScheme>
      <a:clrMap bg1="lt1" tx1="dk1" bg2="lt2" tx2="dk2" accent1="accent1" accent2="accent2" accent3="accent3" accent4="accent4" accent5="accent5" accent6="accent6" hlink="hlink" folHlink="folHlink"/>
    </a:extraClrScheme>
    <a:extraClrScheme>
      <a:clrScheme name="0216_slide 7">
        <a:dk1>
          <a:srgbClr val="000000"/>
        </a:dk1>
        <a:lt1>
          <a:srgbClr val="FFFFFF"/>
        </a:lt1>
        <a:dk2>
          <a:srgbClr val="000000"/>
        </a:dk2>
        <a:lt2>
          <a:srgbClr val="B2B2B2"/>
        </a:lt2>
        <a:accent1>
          <a:srgbClr val="9689FF"/>
        </a:accent1>
        <a:accent2>
          <a:srgbClr val="3EC2FF"/>
        </a:accent2>
        <a:accent3>
          <a:srgbClr val="FFFFFF"/>
        </a:accent3>
        <a:accent4>
          <a:srgbClr val="000000"/>
        </a:accent4>
        <a:accent5>
          <a:srgbClr val="C9C4FF"/>
        </a:accent5>
        <a:accent6>
          <a:srgbClr val="37B0E7"/>
        </a:accent6>
        <a:hlink>
          <a:srgbClr val="BD7300"/>
        </a:hlink>
        <a:folHlink>
          <a:srgbClr val="1600BD"/>
        </a:folHlink>
      </a:clrScheme>
      <a:clrMap bg1="lt1" tx1="dk1" bg2="lt2" tx2="dk2" accent1="accent1" accent2="accent2" accent3="accent3" accent4="accent4" accent5="accent5" accent6="accent6" hlink="hlink" folHlink="folHlink"/>
    </a:extraClrScheme>
    <a:extraClrScheme>
      <a:clrScheme name="0216_slide 8">
        <a:dk1>
          <a:srgbClr val="000000"/>
        </a:dk1>
        <a:lt1>
          <a:srgbClr val="FFFFFF"/>
        </a:lt1>
        <a:dk2>
          <a:srgbClr val="000000"/>
        </a:dk2>
        <a:lt2>
          <a:srgbClr val="B2B2B2"/>
        </a:lt2>
        <a:accent1>
          <a:srgbClr val="CAFF09"/>
        </a:accent1>
        <a:accent2>
          <a:srgbClr val="FFA109"/>
        </a:accent2>
        <a:accent3>
          <a:srgbClr val="FFFFFF"/>
        </a:accent3>
        <a:accent4>
          <a:srgbClr val="000000"/>
        </a:accent4>
        <a:accent5>
          <a:srgbClr val="E1FFAA"/>
        </a:accent5>
        <a:accent6>
          <a:srgbClr val="E79107"/>
        </a:accent6>
        <a:hlink>
          <a:srgbClr val="0B53CB"/>
        </a:hlink>
        <a:folHlink>
          <a:srgbClr val="C90D7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0216_slide</Template>
  <TotalTime>235</TotalTime>
  <Words>371</Words>
  <Application>Microsoft Office PowerPoint</Application>
  <PresentationFormat>On-screen Show (4:3)</PresentationFormat>
  <Paragraphs>52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0216_slide</vt:lpstr>
      <vt:lpstr>PowerPoint Presentation</vt:lpstr>
      <vt:lpstr>PowerPoint Presentation</vt:lpstr>
      <vt:lpstr>PowerPoint Presentation</vt:lpstr>
      <vt:lpstr>I’m All Ears</vt:lpstr>
      <vt:lpstr>PowerPoint Presentation</vt:lpstr>
      <vt:lpstr>Emotion Charades: Find a partner.  Practice ‘listening with your eyes”.  Choose an emotion to try to express just with your face and body.  You can not use words.  </vt:lpstr>
      <vt:lpstr>Mirror, Mirror</vt:lpstr>
      <vt:lpstr>PowerPoint Presentation</vt:lpstr>
      <vt:lpstr>Are you a good listener?  </vt:lpstr>
      <vt:lpstr>Credits: This slide show was created by  Rebecca Radicchi  using the following resources.</vt:lpstr>
    </vt:vector>
  </TitlesOfParts>
  <Company>Cobb County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Seven Habits of Highly Effective People</dc:title>
  <dc:creator>Cobb County School District</dc:creator>
  <cp:lastModifiedBy>admin</cp:lastModifiedBy>
  <cp:revision>21</cp:revision>
  <dcterms:created xsi:type="dcterms:W3CDTF">2008-08-28T02:18:49Z</dcterms:created>
  <dcterms:modified xsi:type="dcterms:W3CDTF">2012-07-25T16:58:14Z</dcterms:modified>
</cp:coreProperties>
</file>